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28803600" cy="16202025"/>
  <p:notesSz cx="6742113" cy="9872663"/>
  <p:defaultTextStyle>
    <a:defPPr>
      <a:defRPr lang="ja-JP"/>
    </a:defPPr>
    <a:lvl1pPr marL="0" algn="l" defTabSz="2571750" rtl="0" eaLnBrk="1" latinLnBrk="0" hangingPunct="1">
      <a:defRPr kumimoji="1" sz="5100" kern="1200">
        <a:solidFill>
          <a:schemeClr val="tx1"/>
        </a:solidFill>
        <a:latin typeface="+mn-lt"/>
        <a:ea typeface="+mn-ea"/>
        <a:cs typeface="+mn-cs"/>
      </a:defRPr>
    </a:lvl1pPr>
    <a:lvl2pPr marL="1285875" algn="l" defTabSz="2571750" rtl="0" eaLnBrk="1" latinLnBrk="0" hangingPunct="1">
      <a:defRPr kumimoji="1" sz="5100" kern="1200">
        <a:solidFill>
          <a:schemeClr val="tx1"/>
        </a:solidFill>
        <a:latin typeface="+mn-lt"/>
        <a:ea typeface="+mn-ea"/>
        <a:cs typeface="+mn-cs"/>
      </a:defRPr>
    </a:lvl2pPr>
    <a:lvl3pPr marL="2571750" algn="l" defTabSz="2571750" rtl="0" eaLnBrk="1" latinLnBrk="0" hangingPunct="1">
      <a:defRPr kumimoji="1" sz="5100" kern="1200">
        <a:solidFill>
          <a:schemeClr val="tx1"/>
        </a:solidFill>
        <a:latin typeface="+mn-lt"/>
        <a:ea typeface="+mn-ea"/>
        <a:cs typeface="+mn-cs"/>
      </a:defRPr>
    </a:lvl3pPr>
    <a:lvl4pPr marL="3857625" algn="l" defTabSz="2571750" rtl="0" eaLnBrk="1" latinLnBrk="0" hangingPunct="1">
      <a:defRPr kumimoji="1" sz="5100" kern="1200">
        <a:solidFill>
          <a:schemeClr val="tx1"/>
        </a:solidFill>
        <a:latin typeface="+mn-lt"/>
        <a:ea typeface="+mn-ea"/>
        <a:cs typeface="+mn-cs"/>
      </a:defRPr>
    </a:lvl4pPr>
    <a:lvl5pPr marL="5143500" algn="l" defTabSz="2571750" rtl="0" eaLnBrk="1" latinLnBrk="0" hangingPunct="1">
      <a:defRPr kumimoji="1" sz="5100" kern="1200">
        <a:solidFill>
          <a:schemeClr val="tx1"/>
        </a:solidFill>
        <a:latin typeface="+mn-lt"/>
        <a:ea typeface="+mn-ea"/>
        <a:cs typeface="+mn-cs"/>
      </a:defRPr>
    </a:lvl5pPr>
    <a:lvl6pPr marL="6429375" algn="l" defTabSz="2571750" rtl="0" eaLnBrk="1" latinLnBrk="0" hangingPunct="1">
      <a:defRPr kumimoji="1" sz="5100" kern="1200">
        <a:solidFill>
          <a:schemeClr val="tx1"/>
        </a:solidFill>
        <a:latin typeface="+mn-lt"/>
        <a:ea typeface="+mn-ea"/>
        <a:cs typeface="+mn-cs"/>
      </a:defRPr>
    </a:lvl6pPr>
    <a:lvl7pPr marL="7715250" algn="l" defTabSz="2571750" rtl="0" eaLnBrk="1" latinLnBrk="0" hangingPunct="1">
      <a:defRPr kumimoji="1" sz="5100" kern="1200">
        <a:solidFill>
          <a:schemeClr val="tx1"/>
        </a:solidFill>
        <a:latin typeface="+mn-lt"/>
        <a:ea typeface="+mn-ea"/>
        <a:cs typeface="+mn-cs"/>
      </a:defRPr>
    </a:lvl7pPr>
    <a:lvl8pPr marL="9001125" algn="l" defTabSz="2571750" rtl="0" eaLnBrk="1" latinLnBrk="0" hangingPunct="1">
      <a:defRPr kumimoji="1" sz="5100" kern="1200">
        <a:solidFill>
          <a:schemeClr val="tx1"/>
        </a:solidFill>
        <a:latin typeface="+mn-lt"/>
        <a:ea typeface="+mn-ea"/>
        <a:cs typeface="+mn-cs"/>
      </a:defRPr>
    </a:lvl8pPr>
    <a:lvl9pPr marL="10287000" algn="l" defTabSz="2571750" rtl="0" eaLnBrk="1" latinLnBrk="0" hangingPunct="1">
      <a:defRPr kumimoji="1" sz="5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03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162" y="552"/>
      </p:cViewPr>
      <p:guideLst>
        <p:guide orient="horz" pos="5103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60270" y="5033130"/>
            <a:ext cx="24483060" cy="3472934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320540" y="9181147"/>
            <a:ext cx="20162520" cy="41405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857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143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429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001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856D-F85D-4B2D-919E-22F249418560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E75-F73A-4E0E-A660-1FA69E723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54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856D-F85D-4B2D-919E-22F249418560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E75-F73A-4E0E-A660-1FA69E723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266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83225" y="1533943"/>
            <a:ext cx="20412551" cy="3265908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35568" y="1533943"/>
            <a:ext cx="60767595" cy="3265908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856D-F85D-4B2D-919E-22F249418560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E75-F73A-4E0E-A660-1FA69E723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03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856D-F85D-4B2D-919E-22F249418560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E75-F73A-4E0E-A660-1FA69E723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34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75286" y="10411303"/>
            <a:ext cx="24483060" cy="3217902"/>
          </a:xfrm>
        </p:spPr>
        <p:txBody>
          <a:bodyPr anchor="t"/>
          <a:lstStyle>
            <a:lvl1pPr algn="l">
              <a:defRPr sz="11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275286" y="6867111"/>
            <a:ext cx="24483060" cy="3544192"/>
          </a:xfrm>
        </p:spPr>
        <p:txBody>
          <a:bodyPr anchor="b"/>
          <a:lstStyle>
            <a:lvl1pPr marL="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1pPr>
            <a:lvl2pPr marL="1285875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2pPr>
            <a:lvl3pPr marL="257175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3pPr>
            <a:lvl4pPr marL="3857625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4pPr>
            <a:lvl5pPr marL="5143500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5pPr>
            <a:lvl6pPr marL="6429375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6pPr>
            <a:lvl7pPr marL="7715250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7pPr>
            <a:lvl8pPr marL="9001125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8pPr>
            <a:lvl9pPr marL="10287000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856D-F85D-4B2D-919E-22F249418560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E75-F73A-4E0E-A660-1FA69E723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23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35570" y="8929867"/>
            <a:ext cx="40590072" cy="25263158"/>
          </a:xfrm>
        </p:spPr>
        <p:txBody>
          <a:bodyPr/>
          <a:lstStyle>
            <a:lvl1pPr>
              <a:defRPr sz="7900"/>
            </a:lvl1pPr>
            <a:lvl2pPr>
              <a:defRPr sz="6800"/>
            </a:lvl2pPr>
            <a:lvl3pPr>
              <a:defRPr sz="56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605700" y="8929867"/>
            <a:ext cx="40590075" cy="25263158"/>
          </a:xfrm>
        </p:spPr>
        <p:txBody>
          <a:bodyPr/>
          <a:lstStyle>
            <a:lvl1pPr>
              <a:defRPr sz="7900"/>
            </a:lvl1pPr>
            <a:lvl2pPr>
              <a:defRPr sz="6800"/>
            </a:lvl2pPr>
            <a:lvl3pPr>
              <a:defRPr sz="56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856D-F85D-4B2D-919E-22F249418560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E75-F73A-4E0E-A660-1FA69E723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92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0180" y="648832"/>
            <a:ext cx="25923240" cy="2700338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40180" y="3626704"/>
            <a:ext cx="12726592" cy="1511438"/>
          </a:xfrm>
        </p:spPr>
        <p:txBody>
          <a:bodyPr anchor="b"/>
          <a:lstStyle>
            <a:lvl1pPr marL="0" indent="0">
              <a:buNone/>
              <a:defRPr sz="6800" b="1"/>
            </a:lvl1pPr>
            <a:lvl2pPr marL="1285875" indent="0">
              <a:buNone/>
              <a:defRPr sz="5600" b="1"/>
            </a:lvl2pPr>
            <a:lvl3pPr marL="2571750" indent="0">
              <a:buNone/>
              <a:defRPr sz="5100" b="1"/>
            </a:lvl3pPr>
            <a:lvl4pPr marL="3857625" indent="0">
              <a:buNone/>
              <a:defRPr sz="4500" b="1"/>
            </a:lvl4pPr>
            <a:lvl5pPr marL="5143500" indent="0">
              <a:buNone/>
              <a:defRPr sz="4500" b="1"/>
            </a:lvl5pPr>
            <a:lvl6pPr marL="6429375" indent="0">
              <a:buNone/>
              <a:defRPr sz="4500" b="1"/>
            </a:lvl6pPr>
            <a:lvl7pPr marL="7715250" indent="0">
              <a:buNone/>
              <a:defRPr sz="4500" b="1"/>
            </a:lvl7pPr>
            <a:lvl8pPr marL="9001125" indent="0">
              <a:buNone/>
              <a:defRPr sz="4500" b="1"/>
            </a:lvl8pPr>
            <a:lvl9pPr marL="10287000" indent="0">
              <a:buNone/>
              <a:defRPr sz="4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440180" y="5138142"/>
            <a:ext cx="12726592" cy="9334918"/>
          </a:xfrm>
        </p:spPr>
        <p:txBody>
          <a:bodyPr/>
          <a:lstStyle>
            <a:lvl1pPr>
              <a:defRPr sz="6800"/>
            </a:lvl1pPr>
            <a:lvl2pPr>
              <a:defRPr sz="5600"/>
            </a:lvl2pPr>
            <a:lvl3pPr>
              <a:defRPr sz="51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4631830" y="3626704"/>
            <a:ext cx="12731591" cy="1511438"/>
          </a:xfrm>
        </p:spPr>
        <p:txBody>
          <a:bodyPr anchor="b"/>
          <a:lstStyle>
            <a:lvl1pPr marL="0" indent="0">
              <a:buNone/>
              <a:defRPr sz="6800" b="1"/>
            </a:lvl1pPr>
            <a:lvl2pPr marL="1285875" indent="0">
              <a:buNone/>
              <a:defRPr sz="5600" b="1"/>
            </a:lvl2pPr>
            <a:lvl3pPr marL="2571750" indent="0">
              <a:buNone/>
              <a:defRPr sz="5100" b="1"/>
            </a:lvl3pPr>
            <a:lvl4pPr marL="3857625" indent="0">
              <a:buNone/>
              <a:defRPr sz="4500" b="1"/>
            </a:lvl4pPr>
            <a:lvl5pPr marL="5143500" indent="0">
              <a:buNone/>
              <a:defRPr sz="4500" b="1"/>
            </a:lvl5pPr>
            <a:lvl6pPr marL="6429375" indent="0">
              <a:buNone/>
              <a:defRPr sz="4500" b="1"/>
            </a:lvl6pPr>
            <a:lvl7pPr marL="7715250" indent="0">
              <a:buNone/>
              <a:defRPr sz="4500" b="1"/>
            </a:lvl7pPr>
            <a:lvl8pPr marL="9001125" indent="0">
              <a:buNone/>
              <a:defRPr sz="4500" b="1"/>
            </a:lvl8pPr>
            <a:lvl9pPr marL="10287000" indent="0">
              <a:buNone/>
              <a:defRPr sz="4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4631830" y="5138142"/>
            <a:ext cx="12731591" cy="9334918"/>
          </a:xfrm>
        </p:spPr>
        <p:txBody>
          <a:bodyPr/>
          <a:lstStyle>
            <a:lvl1pPr>
              <a:defRPr sz="6800"/>
            </a:lvl1pPr>
            <a:lvl2pPr>
              <a:defRPr sz="5600"/>
            </a:lvl2pPr>
            <a:lvl3pPr>
              <a:defRPr sz="51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856D-F85D-4B2D-919E-22F249418560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E75-F73A-4E0E-A660-1FA69E723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80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856D-F85D-4B2D-919E-22F249418560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E75-F73A-4E0E-A660-1FA69E723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65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856D-F85D-4B2D-919E-22F249418560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E75-F73A-4E0E-A660-1FA69E723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86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0182" y="645081"/>
            <a:ext cx="9476186" cy="2745343"/>
          </a:xfrm>
        </p:spPr>
        <p:txBody>
          <a:bodyPr anchor="b"/>
          <a:lstStyle>
            <a:lvl1pPr algn="l">
              <a:defRPr sz="56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261407" y="645082"/>
            <a:ext cx="16102013" cy="13827979"/>
          </a:xfrm>
        </p:spPr>
        <p:txBody>
          <a:bodyPr/>
          <a:lstStyle>
            <a:lvl1pPr>
              <a:defRPr sz="9000"/>
            </a:lvl1pPr>
            <a:lvl2pPr>
              <a:defRPr sz="7900"/>
            </a:lvl2pPr>
            <a:lvl3pPr>
              <a:defRPr sz="68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40182" y="3390425"/>
            <a:ext cx="9476186" cy="11082636"/>
          </a:xfrm>
        </p:spPr>
        <p:txBody>
          <a:bodyPr/>
          <a:lstStyle>
            <a:lvl1pPr marL="0" indent="0">
              <a:buNone/>
              <a:defRPr sz="3900"/>
            </a:lvl1pPr>
            <a:lvl2pPr marL="1285875" indent="0">
              <a:buNone/>
              <a:defRPr sz="3400"/>
            </a:lvl2pPr>
            <a:lvl3pPr marL="2571750" indent="0">
              <a:buNone/>
              <a:defRPr sz="2800"/>
            </a:lvl3pPr>
            <a:lvl4pPr marL="3857625" indent="0">
              <a:buNone/>
              <a:defRPr sz="2500"/>
            </a:lvl4pPr>
            <a:lvl5pPr marL="5143500" indent="0">
              <a:buNone/>
              <a:defRPr sz="2500"/>
            </a:lvl5pPr>
            <a:lvl6pPr marL="6429375" indent="0">
              <a:buNone/>
              <a:defRPr sz="2500"/>
            </a:lvl6pPr>
            <a:lvl7pPr marL="7715250" indent="0">
              <a:buNone/>
              <a:defRPr sz="2500"/>
            </a:lvl7pPr>
            <a:lvl8pPr marL="9001125" indent="0">
              <a:buNone/>
              <a:defRPr sz="2500"/>
            </a:lvl8pPr>
            <a:lvl9pPr marL="10287000" indent="0">
              <a:buNone/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856D-F85D-4B2D-919E-22F249418560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E75-F73A-4E0E-A660-1FA69E723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08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45707" y="11341417"/>
            <a:ext cx="17282160" cy="1338919"/>
          </a:xfrm>
        </p:spPr>
        <p:txBody>
          <a:bodyPr anchor="b"/>
          <a:lstStyle>
            <a:lvl1pPr algn="l">
              <a:defRPr sz="56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645707" y="1447681"/>
            <a:ext cx="17282160" cy="9721215"/>
          </a:xfrm>
        </p:spPr>
        <p:txBody>
          <a:bodyPr/>
          <a:lstStyle>
            <a:lvl1pPr marL="0" indent="0">
              <a:buNone/>
              <a:defRPr sz="9000"/>
            </a:lvl1pPr>
            <a:lvl2pPr marL="1285875" indent="0">
              <a:buNone/>
              <a:defRPr sz="7900"/>
            </a:lvl2pPr>
            <a:lvl3pPr marL="2571750" indent="0">
              <a:buNone/>
              <a:defRPr sz="6800"/>
            </a:lvl3pPr>
            <a:lvl4pPr marL="3857625" indent="0">
              <a:buNone/>
              <a:defRPr sz="5600"/>
            </a:lvl4pPr>
            <a:lvl5pPr marL="5143500" indent="0">
              <a:buNone/>
              <a:defRPr sz="5600"/>
            </a:lvl5pPr>
            <a:lvl6pPr marL="6429375" indent="0">
              <a:buNone/>
              <a:defRPr sz="5600"/>
            </a:lvl6pPr>
            <a:lvl7pPr marL="7715250" indent="0">
              <a:buNone/>
              <a:defRPr sz="5600"/>
            </a:lvl7pPr>
            <a:lvl8pPr marL="9001125" indent="0">
              <a:buNone/>
              <a:defRPr sz="5600"/>
            </a:lvl8pPr>
            <a:lvl9pPr marL="10287000" indent="0">
              <a:buNone/>
              <a:defRPr sz="56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645707" y="12680336"/>
            <a:ext cx="17282160" cy="1901486"/>
          </a:xfrm>
        </p:spPr>
        <p:txBody>
          <a:bodyPr/>
          <a:lstStyle>
            <a:lvl1pPr marL="0" indent="0">
              <a:buNone/>
              <a:defRPr sz="3900"/>
            </a:lvl1pPr>
            <a:lvl2pPr marL="1285875" indent="0">
              <a:buNone/>
              <a:defRPr sz="3400"/>
            </a:lvl2pPr>
            <a:lvl3pPr marL="2571750" indent="0">
              <a:buNone/>
              <a:defRPr sz="2800"/>
            </a:lvl3pPr>
            <a:lvl4pPr marL="3857625" indent="0">
              <a:buNone/>
              <a:defRPr sz="2500"/>
            </a:lvl4pPr>
            <a:lvl5pPr marL="5143500" indent="0">
              <a:buNone/>
              <a:defRPr sz="2500"/>
            </a:lvl5pPr>
            <a:lvl6pPr marL="6429375" indent="0">
              <a:buNone/>
              <a:defRPr sz="2500"/>
            </a:lvl6pPr>
            <a:lvl7pPr marL="7715250" indent="0">
              <a:buNone/>
              <a:defRPr sz="2500"/>
            </a:lvl7pPr>
            <a:lvl8pPr marL="9001125" indent="0">
              <a:buNone/>
              <a:defRPr sz="2500"/>
            </a:lvl8pPr>
            <a:lvl9pPr marL="10287000" indent="0">
              <a:buNone/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856D-F85D-4B2D-919E-22F249418560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E75-F73A-4E0E-A660-1FA69E723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02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440180" y="648832"/>
            <a:ext cx="25923240" cy="2700338"/>
          </a:xfrm>
          <a:prstGeom prst="rect">
            <a:avLst/>
          </a:prstGeom>
        </p:spPr>
        <p:txBody>
          <a:bodyPr vert="horz" lIns="257175" tIns="128588" rIns="257175" bIns="12858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40180" y="3780473"/>
            <a:ext cx="25923240" cy="10692588"/>
          </a:xfrm>
          <a:prstGeom prst="rect">
            <a:avLst/>
          </a:prstGeom>
        </p:spPr>
        <p:txBody>
          <a:bodyPr vert="horz" lIns="257175" tIns="128588" rIns="257175" bIns="12858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440180" y="15016878"/>
            <a:ext cx="6720840" cy="862608"/>
          </a:xfrm>
          <a:prstGeom prst="rect">
            <a:avLst/>
          </a:prstGeom>
        </p:spPr>
        <p:txBody>
          <a:bodyPr vert="horz" lIns="257175" tIns="128588" rIns="257175" bIns="128588" rtlCol="0" anchor="ctr"/>
          <a:lstStyle>
            <a:lvl1pPr algn="l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2856D-F85D-4B2D-919E-22F249418560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9841230" y="15016878"/>
            <a:ext cx="9121140" cy="862608"/>
          </a:xfrm>
          <a:prstGeom prst="rect">
            <a:avLst/>
          </a:prstGeom>
        </p:spPr>
        <p:txBody>
          <a:bodyPr vert="horz" lIns="257175" tIns="128588" rIns="257175" bIns="128588" rtlCol="0" anchor="ctr"/>
          <a:lstStyle>
            <a:lvl1pPr algn="ctr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0642580" y="15016878"/>
            <a:ext cx="6720840" cy="862608"/>
          </a:xfrm>
          <a:prstGeom prst="rect">
            <a:avLst/>
          </a:prstGeom>
        </p:spPr>
        <p:txBody>
          <a:bodyPr vert="horz" lIns="257175" tIns="128588" rIns="257175" bIns="128588" rtlCol="0" anchor="ctr"/>
          <a:lstStyle>
            <a:lvl1pPr algn="r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2CE75-F73A-4E0E-A660-1FA69E723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82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71750" rtl="0" eaLnBrk="1" latinLnBrk="0" hangingPunct="1">
        <a:spcBef>
          <a:spcPct val="0"/>
        </a:spcBef>
        <a:buNone/>
        <a:defRPr kumimoji="1" sz="1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406" indent="-964406" algn="l" defTabSz="25717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1pPr>
      <a:lvl2pPr marL="2089547" indent="-803672" algn="l" defTabSz="25717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3214688" indent="-642938" algn="l" defTabSz="25717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4500563" indent="-642938" algn="l" defTabSz="25717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786438" indent="-642938" algn="l" defTabSz="257175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72313" indent="-642938" algn="l" defTabSz="25717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358188" indent="-642938" algn="l" defTabSz="25717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644063" indent="-642938" algn="l" defTabSz="25717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0929938" indent="-642938" algn="l" defTabSz="25717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571750" rtl="0" eaLnBrk="1" latinLnBrk="0" hangingPunct="1"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285875" algn="l" defTabSz="2571750" rtl="0" eaLnBrk="1" latinLnBrk="0" hangingPunct="1"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algn="l" defTabSz="2571750" rtl="0" eaLnBrk="1" latinLnBrk="0" hangingPunct="1"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857625" algn="l" defTabSz="2571750" rtl="0" eaLnBrk="1" latinLnBrk="0" hangingPunct="1"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4pPr>
      <a:lvl5pPr marL="5143500" algn="l" defTabSz="2571750" rtl="0" eaLnBrk="1" latinLnBrk="0" hangingPunct="1"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5pPr>
      <a:lvl6pPr marL="6429375" algn="l" defTabSz="2571750" rtl="0" eaLnBrk="1" latinLnBrk="0" hangingPunct="1"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6pPr>
      <a:lvl7pPr marL="7715250" algn="l" defTabSz="2571750" rtl="0" eaLnBrk="1" latinLnBrk="0" hangingPunct="1"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7pPr>
      <a:lvl8pPr marL="9001125" algn="l" defTabSz="2571750" rtl="0" eaLnBrk="1" latinLnBrk="0" hangingPunct="1"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8pPr>
      <a:lvl9pPr marL="10287000" algn="l" defTabSz="2571750" rtl="0" eaLnBrk="1" latinLnBrk="0" hangingPunct="1"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28803600" cy="1836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0" dirty="0" smtClean="0">
                <a:solidFill>
                  <a:srgbClr val="FF0000"/>
                </a:solidFill>
              </a:rPr>
              <a:t>（作成例</a:t>
            </a:r>
            <a:r>
              <a:rPr lang="ja-JP" altLang="en-US" sz="6000" dirty="0" smtClean="0">
                <a:solidFill>
                  <a:srgbClr val="FF0000"/>
                </a:solidFill>
              </a:rPr>
              <a:t>）</a:t>
            </a:r>
            <a:r>
              <a:rPr lang="ja-JP" altLang="en-US" sz="11500" dirty="0" smtClean="0"/>
              <a:t>もう少し小さい外科用剪刀・鋏</a:t>
            </a:r>
            <a:endParaRPr kumimoji="1" lang="ja-JP" altLang="en-US" sz="11500" dirty="0"/>
          </a:p>
        </p:txBody>
      </p:sp>
      <p:sp>
        <p:nvSpPr>
          <p:cNvPr id="4" name="正方形/長方形 3"/>
          <p:cNvSpPr/>
          <p:nvPr/>
        </p:nvSpPr>
        <p:spPr>
          <a:xfrm>
            <a:off x="20522794" y="2196356"/>
            <a:ext cx="7992888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川崎医科大学附属病院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外科</a:t>
            </a:r>
            <a:r>
              <a:rPr lang="ja-JP" altLang="en-US" dirty="0" smtClean="0"/>
              <a:t>　●</a:t>
            </a:r>
            <a:r>
              <a:rPr lang="ja-JP" altLang="en-US" dirty="0"/>
              <a:t>● ●●</a:t>
            </a:r>
            <a:endParaRPr kumimoji="1" lang="en-US" altLang="ja-JP" dirty="0" smtClean="0"/>
          </a:p>
        </p:txBody>
      </p:sp>
      <p:pic>
        <p:nvPicPr>
          <p:cNvPr id="2050" name="Picture 2" descr="「外科用ハサミ」の画像検索結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6" t="10287" r="3990" b="9926"/>
          <a:stretch/>
        </p:blipFill>
        <p:spPr bwMode="auto">
          <a:xfrm>
            <a:off x="18536497" y="5042391"/>
            <a:ext cx="9793088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「女子の手」の画像検索結果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3" r="3511"/>
          <a:stretch/>
        </p:blipFill>
        <p:spPr bwMode="auto">
          <a:xfrm>
            <a:off x="390873" y="9370274"/>
            <a:ext cx="9721080" cy="659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「外科用ハサミ」の画像検索結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1" t="10299" r="4263" b="10790"/>
          <a:stretch/>
        </p:blipFill>
        <p:spPr bwMode="auto">
          <a:xfrm>
            <a:off x="19721271" y="11656179"/>
            <a:ext cx="8064897" cy="441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下矢印 4"/>
          <p:cNvSpPr/>
          <p:nvPr/>
        </p:nvSpPr>
        <p:spPr>
          <a:xfrm>
            <a:off x="22325174" y="9383675"/>
            <a:ext cx="1296458" cy="1822013"/>
          </a:xfrm>
          <a:prstGeom prst="downArrow">
            <a:avLst/>
          </a:prstGeom>
          <a:solidFill>
            <a:schemeClr val="accent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68382" y="9397468"/>
            <a:ext cx="716409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もう</a:t>
            </a:r>
            <a:r>
              <a:rPr kumimoji="1" lang="ja-JP" altLang="en-US" dirty="0" smtClean="0"/>
              <a:t>ひと回り</a:t>
            </a:r>
            <a:r>
              <a:rPr lang="ja-JP" altLang="en-US" dirty="0" smtClean="0"/>
              <a:t>小さな</a:t>
            </a:r>
            <a:r>
              <a:rPr lang="ja-JP" altLang="en-US" dirty="0" smtClean="0"/>
              <a:t>鋏がある</a:t>
            </a:r>
            <a:r>
              <a:rPr lang="ja-JP" altLang="en-US" dirty="0" smtClean="0"/>
              <a:t>と手</a:t>
            </a:r>
            <a:r>
              <a:rPr lang="ja-JP" altLang="en-US" dirty="0" smtClean="0"/>
              <a:t>に馴染みます</a:t>
            </a:r>
            <a:r>
              <a:rPr lang="ja-JP" altLang="en-US" dirty="0"/>
              <a:t>！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04965" y="2090169"/>
            <a:ext cx="15337704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現状：医師向けの外科用剪刀・・市販品</a:t>
            </a:r>
            <a:endParaRPr lang="ja-JP" altLang="en-US" dirty="0"/>
          </a:p>
          <a:p>
            <a:r>
              <a:rPr lang="ja-JP" altLang="en-US" dirty="0"/>
              <a:t>サイズ</a:t>
            </a:r>
            <a:r>
              <a:rPr lang="ja-JP" altLang="en-US" dirty="0" smtClean="0"/>
              <a:t>は</a:t>
            </a:r>
            <a:endParaRPr lang="en-US" altLang="ja-JP" dirty="0" smtClean="0"/>
          </a:p>
          <a:p>
            <a:pPr algn="ctr"/>
            <a:r>
              <a:rPr lang="en-US" altLang="ja-JP" dirty="0" smtClean="0"/>
              <a:t>120</a:t>
            </a:r>
            <a:r>
              <a:rPr lang="ja-JP" altLang="en-US" dirty="0"/>
              <a:t>ミリ</a:t>
            </a:r>
            <a:r>
              <a:rPr lang="en-US" altLang="ja-JP" dirty="0"/>
              <a:t>,140</a:t>
            </a:r>
            <a:r>
              <a:rPr lang="ja-JP" altLang="en-US" dirty="0"/>
              <a:t>ミリ</a:t>
            </a:r>
            <a:r>
              <a:rPr lang="en-US" altLang="ja-JP" dirty="0"/>
              <a:t>,160</a:t>
            </a:r>
            <a:r>
              <a:rPr lang="ja-JP" altLang="en-US" dirty="0"/>
              <a:t>ミリ</a:t>
            </a:r>
            <a:r>
              <a:rPr lang="en-US" altLang="ja-JP" dirty="0"/>
              <a:t>,180</a:t>
            </a:r>
            <a:r>
              <a:rPr lang="ja-JP" altLang="en-US" dirty="0"/>
              <a:t>ミリ</a:t>
            </a:r>
            <a:r>
              <a:rPr lang="en-US" altLang="ja-JP" dirty="0"/>
              <a:t>,200</a:t>
            </a:r>
            <a:r>
              <a:rPr lang="ja-JP" altLang="en-US" dirty="0"/>
              <a:t>ミリ</a:t>
            </a:r>
            <a:r>
              <a:rPr lang="ja-JP" altLang="en-US" dirty="0" smtClean="0"/>
              <a:t>の５</a:t>
            </a:r>
            <a:r>
              <a:rPr lang="ja-JP" altLang="en-US" dirty="0" smtClean="0"/>
              <a:t>サイズ</a:t>
            </a:r>
            <a:endParaRPr kumimoji="1" lang="ja-JP" altLang="en-US" dirty="0"/>
          </a:p>
        </p:txBody>
      </p:sp>
      <p:sp>
        <p:nvSpPr>
          <p:cNvPr id="10" name="下矢印 9"/>
          <p:cNvSpPr/>
          <p:nvPr/>
        </p:nvSpPr>
        <p:spPr>
          <a:xfrm>
            <a:off x="8264978" y="4704672"/>
            <a:ext cx="1296144" cy="13880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05013" y="6239840"/>
            <a:ext cx="13827581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00FF"/>
                </a:solidFill>
              </a:rPr>
              <a:t>でも</a:t>
            </a:r>
            <a:r>
              <a:rPr kumimoji="1" lang="ja-JP" altLang="en-US" b="1" dirty="0" smtClean="0">
                <a:solidFill>
                  <a:srgbClr val="0000FF"/>
                </a:solidFill>
              </a:rPr>
              <a:t>，実際の医師は小柄で細い</a:t>
            </a:r>
            <a:r>
              <a:rPr kumimoji="1" lang="ja-JP" altLang="en-US" b="1" dirty="0" smtClean="0">
                <a:solidFill>
                  <a:srgbClr val="0000FF"/>
                </a:solidFill>
              </a:rPr>
              <a:t>人から</a:t>
            </a:r>
            <a:r>
              <a:rPr kumimoji="1" lang="ja-JP" altLang="en-US" b="1" dirty="0" smtClean="0">
                <a:solidFill>
                  <a:srgbClr val="0000FF"/>
                </a:solidFill>
              </a:rPr>
              <a:t>，</a:t>
            </a:r>
            <a:endParaRPr kumimoji="1" lang="en-US" altLang="ja-JP" b="1" dirty="0" smtClean="0">
              <a:solidFill>
                <a:srgbClr val="0000FF"/>
              </a:solidFill>
            </a:endParaRPr>
          </a:p>
          <a:p>
            <a:r>
              <a:rPr lang="ja-JP" altLang="en-US" b="1" dirty="0">
                <a:solidFill>
                  <a:srgbClr val="0000FF"/>
                </a:solidFill>
              </a:rPr>
              <a:t>　</a:t>
            </a:r>
            <a:r>
              <a:rPr lang="ja-JP" altLang="en-US" b="1" dirty="0" smtClean="0">
                <a:solidFill>
                  <a:srgbClr val="0000FF"/>
                </a:solidFill>
              </a:rPr>
              <a:t>　　　　　　　　　</a:t>
            </a:r>
            <a:r>
              <a:rPr kumimoji="1" lang="ja-JP" altLang="en-US" b="1" dirty="0" smtClean="0">
                <a:solidFill>
                  <a:srgbClr val="0000FF"/>
                </a:solidFill>
              </a:rPr>
              <a:t>モデル</a:t>
            </a:r>
            <a:r>
              <a:rPr kumimoji="1" lang="ja-JP" altLang="en-US" b="1" dirty="0" smtClean="0">
                <a:solidFill>
                  <a:srgbClr val="0000FF"/>
                </a:solidFill>
              </a:rPr>
              <a:t>のように大きな人まで</a:t>
            </a:r>
            <a:r>
              <a:rPr kumimoji="1" lang="ja-JP" altLang="en-US" b="1" dirty="0" smtClean="0">
                <a:solidFill>
                  <a:srgbClr val="0000FF"/>
                </a:solidFill>
              </a:rPr>
              <a:t>様々</a:t>
            </a:r>
            <a:endParaRPr kumimoji="1" lang="en-US" altLang="ja-JP" b="1" dirty="0" smtClean="0">
              <a:solidFill>
                <a:srgbClr val="0000FF"/>
              </a:solidFill>
            </a:endParaRPr>
          </a:p>
          <a:p>
            <a:r>
              <a:rPr kumimoji="1" lang="ja-JP" altLang="en-US" b="1" dirty="0" smtClean="0">
                <a:solidFill>
                  <a:srgbClr val="0000FF"/>
                </a:solidFill>
              </a:rPr>
              <a:t>➔もう</a:t>
            </a:r>
            <a:r>
              <a:rPr kumimoji="1" lang="ja-JP" altLang="en-US" b="1" dirty="0" smtClean="0">
                <a:solidFill>
                  <a:srgbClr val="0000FF"/>
                </a:solidFill>
              </a:rPr>
              <a:t>ひと回り小さい剪</a:t>
            </a:r>
            <a:r>
              <a:rPr kumimoji="1" lang="ja-JP" altLang="en-US" b="1" dirty="0" smtClean="0">
                <a:solidFill>
                  <a:srgbClr val="0000FF"/>
                </a:solidFill>
              </a:rPr>
              <a:t>刀も必要</a:t>
            </a:r>
            <a:r>
              <a:rPr kumimoji="1" lang="ja-JP" altLang="en-US" b="1" dirty="0" smtClean="0">
                <a:solidFill>
                  <a:srgbClr val="0000FF"/>
                </a:solidFill>
              </a:rPr>
              <a:t>！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18745622" y="7697199"/>
            <a:ext cx="9278880" cy="187"/>
          </a:xfrm>
          <a:prstGeom prst="line">
            <a:avLst/>
          </a:prstGeom>
          <a:ln w="25400">
            <a:solidFill>
              <a:srgbClr val="FF0000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1697552" y="5846712"/>
            <a:ext cx="1980029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120cm</a:t>
            </a:r>
          </a:p>
        </p:txBody>
      </p:sp>
      <p:cxnSp>
        <p:nvCxnSpPr>
          <p:cNvPr id="20" name="直線コネクタ 19"/>
          <p:cNvCxnSpPr/>
          <p:nvPr/>
        </p:nvCxnSpPr>
        <p:spPr>
          <a:xfrm>
            <a:off x="19688625" y="13827367"/>
            <a:ext cx="7607081" cy="0"/>
          </a:xfrm>
          <a:prstGeom prst="line">
            <a:avLst/>
          </a:prstGeom>
          <a:ln w="25400">
            <a:solidFill>
              <a:srgbClr val="FF0000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2439499" y="12288032"/>
            <a:ext cx="1980029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110cm</a:t>
            </a:r>
          </a:p>
        </p:txBody>
      </p:sp>
      <p:cxnSp>
        <p:nvCxnSpPr>
          <p:cNvPr id="23" name="直線コネクタ 22"/>
          <p:cNvCxnSpPr/>
          <p:nvPr/>
        </p:nvCxnSpPr>
        <p:spPr>
          <a:xfrm>
            <a:off x="18857233" y="7777971"/>
            <a:ext cx="864038" cy="5880960"/>
          </a:xfrm>
          <a:prstGeom prst="line">
            <a:avLst/>
          </a:prstGeom>
          <a:ln w="38100" cap="rnd">
            <a:solidFill>
              <a:srgbClr val="FF0000"/>
            </a:solidFill>
            <a:prstDash val="lg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>
            <a:off x="27295706" y="7777971"/>
            <a:ext cx="751975" cy="6049396"/>
          </a:xfrm>
          <a:prstGeom prst="line">
            <a:avLst/>
          </a:prstGeom>
          <a:ln w="38100" cap="rnd">
            <a:solidFill>
              <a:srgbClr val="FF0000"/>
            </a:solidFill>
            <a:prstDash val="lg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https://4.bp.blogspot.com/-w479PzxVHA8/V1z9Kq-uRzI/AAAAAAAA7Ps/JfchSeRC-Rc8wT3Gi1OvoB8--89Ux370QCLcB/s800/iryou_doctor_nurse_jimu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6" r="20659"/>
          <a:stretch/>
        </p:blipFill>
        <p:spPr bwMode="auto">
          <a:xfrm>
            <a:off x="12630791" y="10668024"/>
            <a:ext cx="4253843" cy="5617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48" name="直線コネクタ 2047"/>
          <p:cNvCxnSpPr/>
          <p:nvPr/>
        </p:nvCxnSpPr>
        <p:spPr>
          <a:xfrm flipV="1">
            <a:off x="17242669" y="10179238"/>
            <a:ext cx="1289809" cy="1384703"/>
          </a:xfrm>
          <a:prstGeom prst="line">
            <a:avLst/>
          </a:prstGeom>
          <a:ln w="111125" cap="rnd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 flipV="1">
            <a:off x="10658192" y="10294681"/>
            <a:ext cx="1091474" cy="1457134"/>
          </a:xfrm>
          <a:prstGeom prst="line">
            <a:avLst/>
          </a:prstGeom>
          <a:ln w="111125" cap="rnd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96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28803600" cy="1836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500" dirty="0" smtClean="0"/>
              <a:t>ニーズテーマ</a:t>
            </a:r>
            <a:endParaRPr kumimoji="1" lang="ja-JP" altLang="en-US" sz="11500" dirty="0"/>
          </a:p>
        </p:txBody>
      </p:sp>
      <p:sp>
        <p:nvSpPr>
          <p:cNvPr id="4" name="正方形/長方形 3"/>
          <p:cNvSpPr/>
          <p:nvPr/>
        </p:nvSpPr>
        <p:spPr>
          <a:xfrm>
            <a:off x="20522794" y="2196356"/>
            <a:ext cx="7992888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川崎医科大学附属病院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所属　氏名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592365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110</Words>
  <Application>Microsoft Office PowerPoint</Application>
  <PresentationFormat>ユーザー設定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川崎医科大学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編集部</dc:creator>
  <cp:lastModifiedBy>Windows ユーザー</cp:lastModifiedBy>
  <cp:revision>14</cp:revision>
  <cp:lastPrinted>2018-11-13T02:51:47Z</cp:lastPrinted>
  <dcterms:created xsi:type="dcterms:W3CDTF">2016-11-21T01:01:20Z</dcterms:created>
  <dcterms:modified xsi:type="dcterms:W3CDTF">2023-05-12T08:23:35Z</dcterms:modified>
</cp:coreProperties>
</file>