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52" d="100"/>
          <a:sy n="52" d="100"/>
        </p:scale>
        <p:origin x="-170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3696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107999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1074637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図プレースホルダー 8"/>
          <p:cNvSpPr>
            <a:spLocks noGrp="1"/>
          </p:cNvSpPr>
          <p:nvPr>
            <p:ph type="pic" sz="quarter" idx="10" hasCustomPrompt="1"/>
          </p:nvPr>
        </p:nvSpPr>
        <p:spPr>
          <a:xfrm>
            <a:off x="2943000" y="1440000"/>
            <a:ext cx="3258000" cy="3258000"/>
          </a:xfrm>
          <a:blipFill>
            <a:blip r:embed="rId3">
              <a:duotone>
                <a:schemeClr val="bg2">
                  <a:shade val="45000"/>
                  <a:satMod val="135000"/>
                </a:schemeClr>
                <a:prstClr val="white"/>
              </a:duotone>
            </a:blip>
            <a:srcRect/>
            <a:stretch>
              <a:fillRect l="-25000" r="-25000"/>
            </a:stretch>
          </a:blipFill>
          <a:effectLst>
            <a:softEdge rad="317500"/>
          </a:effectLst>
        </p:spPr>
        <p:txBody>
          <a:bodyPr>
            <a:normAutofit/>
          </a:bodyPr>
          <a:lstStyle>
            <a:lvl1pPr marL="0" indent="0">
              <a:buNone/>
              <a:defRPr sz="20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4" name="テキスト プレースホルダー 2"/>
          <p:cNvSpPr>
            <a:spLocks noGrp="1"/>
          </p:cNvSpPr>
          <p:nvPr>
            <p:ph type="body" sz="quarter" idx="12" hasCustomPrompt="1"/>
          </p:nvPr>
        </p:nvSpPr>
        <p:spPr>
          <a:xfrm>
            <a:off x="1799725" y="4698000"/>
            <a:ext cx="5544276" cy="720000"/>
          </a:xfrm>
          <a:noFill/>
          <a:effectLst/>
        </p:spPr>
        <p:txBody>
          <a:bodyPr anchor="ctr">
            <a:noAutofit/>
          </a:bodyPr>
          <a:lstStyle>
            <a:lvl1pPr marL="0" indent="0" algn="ctr">
              <a:buNone/>
              <a:defRPr sz="4400" b="1" cap="none"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pPr lvl="0"/>
            <a:r>
              <a:rPr kumimoji="1" lang="ja-JP" altLang="en-US" dirty="0" smtClean="0"/>
              <a:t>文字を追加する</a:t>
            </a:r>
            <a:endParaRPr kumimoji="1" lang="ja-JP" altLang="en-US" dirty="0"/>
          </a:p>
        </p:txBody>
      </p:sp>
    </p:spTree>
    <p:extLst>
      <p:ext uri="{BB962C8B-B14F-4D97-AF65-F5344CB8AC3E}">
        <p14:creationId xmlns:p14="http://schemas.microsoft.com/office/powerpoint/2010/main" val="507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322337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259569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30552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330331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190267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88269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112639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CF69D3-E54C-481A-9961-89F01BE9D78B}" type="datetimeFigureOut">
              <a:rPr kumimoji="1" lang="ja-JP" altLang="en-US" smtClean="0"/>
              <a:t>17/09/10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19677040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F69D3-E54C-481A-9961-89F01BE9D78B}" type="datetimeFigureOut">
              <a:rPr kumimoji="1" lang="ja-JP" altLang="en-US" smtClean="0"/>
              <a:t>17/09/10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5506B-CAC1-4FB7-A337-51CDEAAB68AE}" type="slidenum">
              <a:rPr kumimoji="1" lang="ja-JP" altLang="en-US" smtClean="0"/>
              <a:t>‹#›</a:t>
            </a:fld>
            <a:endParaRPr kumimoji="1" lang="ja-JP" altLang="en-US"/>
          </a:p>
        </p:txBody>
      </p:sp>
    </p:spTree>
    <p:extLst>
      <p:ext uri="{BB962C8B-B14F-4D97-AF65-F5344CB8AC3E}">
        <p14:creationId xmlns:p14="http://schemas.microsoft.com/office/powerpoint/2010/main" val="288725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Rectangle 2"/>
          <p:cNvSpPr txBox="1">
            <a:spLocks noChangeArrowheads="1"/>
          </p:cNvSpPr>
          <p:nvPr/>
        </p:nvSpPr>
        <p:spPr bwMode="auto">
          <a:xfrm>
            <a:off x="1605160" y="90542"/>
            <a:ext cx="6263878" cy="627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cene3d>
              <a:camera prst="orthographicFront"/>
              <a:lightRig rig="threePt" dir="t"/>
            </a:scene3d>
            <a:sp3d prstMaterial="softEdge"/>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4000" b="1" kern="0" dirty="0">
                <a:solidFill>
                  <a:schemeClr val="tx1"/>
                </a:solidFill>
                <a:effectLst>
                  <a:glow rad="63500">
                    <a:srgbClr val="92D050">
                      <a:alpha val="40000"/>
                    </a:srgbClr>
                  </a:glow>
                </a:effectLst>
              </a:rPr>
              <a:t>第</a:t>
            </a:r>
            <a:r>
              <a:rPr lang="en-US" altLang="ja-JP" sz="4000" b="1" kern="0" dirty="0">
                <a:solidFill>
                  <a:schemeClr val="tx1"/>
                </a:solidFill>
                <a:effectLst>
                  <a:glow rad="63500">
                    <a:srgbClr val="92D050">
                      <a:alpha val="40000"/>
                    </a:srgbClr>
                  </a:glow>
                </a:effectLst>
              </a:rPr>
              <a:t>400</a:t>
            </a:r>
            <a:r>
              <a:rPr lang="ja-JP" altLang="en-US" sz="4000" b="1" kern="0" dirty="0">
                <a:solidFill>
                  <a:schemeClr val="tx1"/>
                </a:solidFill>
                <a:effectLst>
                  <a:glow rad="63500">
                    <a:srgbClr val="92D050">
                      <a:alpha val="40000"/>
                    </a:srgbClr>
                  </a:glow>
                </a:effectLst>
              </a:rPr>
              <a:t>回川崎医学会講演会</a:t>
            </a:r>
            <a:endParaRPr lang="ja-JP" altLang="ja-JP" sz="4000" kern="0" dirty="0">
              <a:solidFill>
                <a:schemeClr val="tx1"/>
              </a:solidFill>
              <a:effectLst>
                <a:glow rad="63500">
                  <a:srgbClr val="92D050">
                    <a:alpha val="40000"/>
                  </a:srgbClr>
                </a:glow>
              </a:effectLst>
            </a:endParaRPr>
          </a:p>
        </p:txBody>
      </p:sp>
      <p:sp>
        <p:nvSpPr>
          <p:cNvPr id="8" name="テキスト ボックス 17"/>
          <p:cNvSpPr txBox="1">
            <a:spLocks noChangeArrowheads="1"/>
          </p:cNvSpPr>
          <p:nvPr/>
        </p:nvSpPr>
        <p:spPr bwMode="auto">
          <a:xfrm>
            <a:off x="4011811" y="660827"/>
            <a:ext cx="47575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en-US" sz="1600" b="1" dirty="0"/>
              <a:t>日 時 ： 平成</a:t>
            </a:r>
            <a:r>
              <a:rPr lang="en-US" altLang="ja-JP" sz="1600" b="1" dirty="0"/>
              <a:t>29</a:t>
            </a:r>
            <a:r>
              <a:rPr lang="ja-JP" altLang="en-US" sz="1600" b="1" dirty="0"/>
              <a:t>年</a:t>
            </a:r>
            <a:r>
              <a:rPr lang="en-US" altLang="ja-JP" sz="1600" b="1" dirty="0"/>
              <a:t>9</a:t>
            </a:r>
            <a:r>
              <a:rPr lang="ja-JP" altLang="en-US" sz="1600" b="1" dirty="0"/>
              <a:t>月</a:t>
            </a:r>
            <a:r>
              <a:rPr lang="en-US" altLang="ja-JP" sz="1600" b="1" dirty="0"/>
              <a:t>19</a:t>
            </a:r>
            <a:r>
              <a:rPr lang="ja-JP" altLang="en-US" sz="1600" b="1" dirty="0"/>
              <a:t>日（火）　</a:t>
            </a:r>
            <a:r>
              <a:rPr lang="en-US" altLang="ja-JP" sz="1600" b="1" dirty="0"/>
              <a:t>17</a:t>
            </a:r>
            <a:r>
              <a:rPr lang="ja-JP" altLang="en-US" sz="1600" b="1" dirty="0"/>
              <a:t>：</a:t>
            </a:r>
            <a:r>
              <a:rPr lang="en-US" altLang="ja-JP" sz="1600" b="1" dirty="0"/>
              <a:t>30</a:t>
            </a:r>
            <a:r>
              <a:rPr lang="ja-JP" altLang="en-US" sz="1600" b="1" dirty="0"/>
              <a:t>～</a:t>
            </a:r>
            <a:r>
              <a:rPr lang="en-US" altLang="ja-JP" sz="1600" b="1" dirty="0"/>
              <a:t>18</a:t>
            </a:r>
            <a:r>
              <a:rPr lang="ja-JP" altLang="en-US" sz="1600" b="1" dirty="0"/>
              <a:t>：</a:t>
            </a:r>
            <a:r>
              <a:rPr lang="en-US" altLang="ja-JP" sz="1600" b="1" dirty="0"/>
              <a:t>30</a:t>
            </a:r>
          </a:p>
          <a:p>
            <a:pPr>
              <a:defRPr/>
            </a:pPr>
            <a:r>
              <a:rPr lang="ja-JP" altLang="en-US" sz="1600" b="1" dirty="0"/>
              <a:t>場 所 ： 図書館小講堂</a:t>
            </a:r>
            <a:endParaRPr lang="en-US" altLang="ja-JP" sz="1600" b="1" dirty="0"/>
          </a:p>
          <a:p>
            <a:pPr algn="r">
              <a:defRPr/>
            </a:pPr>
            <a:r>
              <a:rPr lang="ja-JP" altLang="en-US" sz="1600" b="1" dirty="0"/>
              <a:t>　　　　　　　　　　　　　　　　　　　　   座 長： 樋田　一徳</a:t>
            </a:r>
          </a:p>
        </p:txBody>
      </p:sp>
      <p:sp>
        <p:nvSpPr>
          <p:cNvPr id="9" name="正方形/長方形 1"/>
          <p:cNvSpPr>
            <a:spLocks noChangeArrowheads="1"/>
          </p:cNvSpPr>
          <p:nvPr/>
        </p:nvSpPr>
        <p:spPr bwMode="auto">
          <a:xfrm>
            <a:off x="1445497" y="1896186"/>
            <a:ext cx="81049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2100" b="1" dirty="0"/>
              <a:t>Giorgio </a:t>
            </a:r>
            <a:r>
              <a:rPr lang="en-US" altLang="ja-JP" sz="2100" b="1" dirty="0" err="1"/>
              <a:t>Gabella</a:t>
            </a:r>
            <a:r>
              <a:rPr lang="en-US" altLang="ja-JP" sz="2100" b="1" dirty="0"/>
              <a:t>, M.D., Ph.D.</a:t>
            </a:r>
            <a:br>
              <a:rPr lang="en-US" altLang="ja-JP" sz="2100" b="1" dirty="0"/>
            </a:br>
            <a:r>
              <a:rPr lang="en-US" altLang="ja-JP" sz="1200" dirty="0"/>
              <a:t>         </a:t>
            </a:r>
            <a:r>
              <a:rPr lang="ja-JP" altLang="en-US" sz="1200" dirty="0"/>
              <a:t>　　　　　　　　　　</a:t>
            </a:r>
            <a:r>
              <a:rPr lang="ja-JP" altLang="en-US" sz="1500" dirty="0"/>
              <a:t>　</a:t>
            </a:r>
            <a:r>
              <a:rPr lang="en-US" altLang="ja-JP" sz="1500" dirty="0"/>
              <a:t>Professor Emeritus, Department of Anatomy, University College London</a:t>
            </a:r>
            <a:endParaRPr lang="ja-JP" altLang="en-US" sz="1500" dirty="0"/>
          </a:p>
        </p:txBody>
      </p:sp>
      <p:sp>
        <p:nvSpPr>
          <p:cNvPr id="10" name="Rectangle 3"/>
          <p:cNvSpPr txBox="1">
            <a:spLocks noChangeArrowheads="1"/>
          </p:cNvSpPr>
          <p:nvPr/>
        </p:nvSpPr>
        <p:spPr bwMode="auto">
          <a:xfrm>
            <a:off x="333374" y="2542517"/>
            <a:ext cx="8807449" cy="320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1" fontAlgn="base" hangingPunct="1">
              <a:spcBef>
                <a:spcPct val="20000"/>
              </a:spcBef>
              <a:spcAft>
                <a:spcPct val="0"/>
              </a:spcAft>
              <a:buClr>
                <a:schemeClr val="bg2"/>
              </a:buClr>
              <a:buSzPct val="80000"/>
              <a:buFontTx/>
              <a:buNone/>
              <a:defRPr kumimoji="1" sz="3200">
                <a:solidFill>
                  <a:srgbClr val="B2B2B2"/>
                </a:solidFill>
                <a:latin typeface="+mn-lt"/>
                <a:ea typeface="+mn-ea"/>
                <a:cs typeface="+mn-cs"/>
              </a:defRPr>
            </a:lvl1pPr>
            <a:lvl2pPr marL="742950" indent="-285750" algn="l" rtl="0" eaLnBrk="1" fontAlgn="base" hangingPunct="1">
              <a:spcBef>
                <a:spcPct val="20000"/>
              </a:spcBef>
              <a:spcAft>
                <a:spcPct val="0"/>
              </a:spcAft>
              <a:buClr>
                <a:schemeClr val="bg2"/>
              </a:buClr>
              <a:buSzPct val="80000"/>
              <a:buChar char="•"/>
              <a:defRPr kumimoji="1" sz="2800">
                <a:solidFill>
                  <a:srgbClr val="B2B2B2"/>
                </a:solidFill>
                <a:latin typeface="+mn-lt"/>
                <a:ea typeface="+mn-ea"/>
              </a:defRPr>
            </a:lvl2pPr>
            <a:lvl3pPr marL="1143000" indent="-228600" algn="l" rtl="0" eaLnBrk="1" fontAlgn="base" hangingPunct="1">
              <a:spcBef>
                <a:spcPct val="20000"/>
              </a:spcBef>
              <a:spcAft>
                <a:spcPct val="0"/>
              </a:spcAft>
              <a:buClr>
                <a:schemeClr val="bg2"/>
              </a:buClr>
              <a:buSzPct val="80000"/>
              <a:buChar char="•"/>
              <a:defRPr kumimoji="1" sz="2400">
                <a:solidFill>
                  <a:srgbClr val="B2B2B2"/>
                </a:solidFill>
                <a:latin typeface="+mn-lt"/>
                <a:ea typeface="+mn-ea"/>
              </a:defRPr>
            </a:lvl3pPr>
            <a:lvl4pPr marL="16002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4pPr>
            <a:lvl5pPr marL="20574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5pPr>
            <a:lvl6pPr marL="25146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6pPr>
            <a:lvl7pPr marL="29718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7pPr>
            <a:lvl8pPr marL="34290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8pPr>
            <a:lvl9pPr marL="38862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9pPr>
          </a:lstStyle>
          <a:p>
            <a:pPr algn="l">
              <a:defRPr/>
            </a:pPr>
            <a:r>
              <a:rPr lang="en-US" altLang="ja-JP" sz="1800" b="1" dirty="0">
                <a:solidFill>
                  <a:schemeClr val="tx1"/>
                </a:solidFill>
              </a:rPr>
              <a:t>Pitfalls and potential of microscopy are well </a:t>
            </a:r>
            <a:r>
              <a:rPr lang="en-US" altLang="ja-JP" sz="1800" b="1" dirty="0" err="1">
                <a:solidFill>
                  <a:schemeClr val="tx1"/>
                </a:solidFill>
              </a:rPr>
              <a:t>recognised</a:t>
            </a:r>
            <a:r>
              <a:rPr lang="en-US" altLang="ja-JP" sz="1800" b="1" dirty="0">
                <a:solidFill>
                  <a:schemeClr val="tx1"/>
                </a:solidFill>
              </a:rPr>
              <a:t> in the study of</a:t>
            </a:r>
            <a:r>
              <a:rPr lang="ja-JP" altLang="en-US" sz="1800" b="1" dirty="0">
                <a:solidFill>
                  <a:schemeClr val="tx1"/>
                </a:solidFill>
              </a:rPr>
              <a:t> </a:t>
            </a:r>
            <a:r>
              <a:rPr lang="en-US" altLang="ja-JP" sz="1800" b="1" dirty="0">
                <a:solidFill>
                  <a:schemeClr val="tx1"/>
                </a:solidFill>
              </a:rPr>
              <a:t>smooth muscles and autonomic nerves. Then, why are these  tissues still so poorly understood? There are doubts whether ultrastructural microscopy remains able to generate new knowledge. This question I will discuss, morphologically, touching on a few functional aspects of visceral motility. There is constancy and regulation of parameters such as number, spatial density, volume and distribution of cells and organelles in a tissue, in similar cells in different organs or individuals, in cells in various animal species. What is there in common between muscle coats in shrews or mice and in sheep or pigs? Contracting muscles undergo large changes in shape, and impose changes all around, that are hard to follow in organs devoid of a proper skeleton.</a:t>
            </a:r>
            <a:br>
              <a:rPr lang="en-US" altLang="ja-JP" sz="1800" b="1" dirty="0">
                <a:solidFill>
                  <a:schemeClr val="tx1"/>
                </a:solidFill>
              </a:rPr>
            </a:br>
            <a:r>
              <a:rPr lang="en-US" altLang="ja-JP" sz="1800" b="1" dirty="0">
                <a:solidFill>
                  <a:schemeClr val="tx1"/>
                </a:solidFill>
              </a:rPr>
              <a:t>Metabolic rates, estimated by mitochondria, are high in ganglion neurons, low in glial cells and variable in muscles in different species. Microscopy is strengthened by serial sections, morphometry and quantitation. A potential to produce new knowledge is probably there, even when pitfalls, artefacts, idols and limitations of efforts remain as great as ever.</a:t>
            </a:r>
            <a:r>
              <a:rPr lang="en-US" altLang="ja-JP" sz="1800" dirty="0">
                <a:solidFill>
                  <a:schemeClr val="tx1"/>
                </a:solidFill>
              </a:rPr>
              <a:t/>
            </a:r>
            <a:br>
              <a:rPr lang="en-US" altLang="ja-JP" sz="1800" dirty="0">
                <a:solidFill>
                  <a:schemeClr val="tx1"/>
                </a:solidFill>
              </a:rPr>
            </a:br>
            <a:r>
              <a:rPr lang="en-US" altLang="ja-JP" sz="1800" b="1" dirty="0">
                <a:solidFill>
                  <a:schemeClr val="tx1"/>
                </a:solidFill>
              </a:rPr>
              <a:t/>
            </a:r>
            <a:br>
              <a:rPr lang="en-US" altLang="ja-JP" sz="1800" b="1" dirty="0">
                <a:solidFill>
                  <a:schemeClr val="tx1"/>
                </a:solidFill>
              </a:rPr>
            </a:br>
            <a:endParaRPr lang="ja-JP" altLang="ja-JP" sz="1800" b="1" dirty="0">
              <a:solidFill>
                <a:schemeClr val="tx1"/>
              </a:solidFill>
            </a:endParaRPr>
          </a:p>
        </p:txBody>
      </p:sp>
      <p:sp>
        <p:nvSpPr>
          <p:cNvPr id="11" name="テキスト ボックス 16"/>
          <p:cNvSpPr txBox="1">
            <a:spLocks noChangeArrowheads="1"/>
          </p:cNvSpPr>
          <p:nvPr/>
        </p:nvSpPr>
        <p:spPr bwMode="auto">
          <a:xfrm>
            <a:off x="428625" y="1400280"/>
            <a:ext cx="9528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en-US" sz="2400" b="1" dirty="0">
                <a:solidFill>
                  <a:srgbClr val="000090"/>
                </a:solidFill>
              </a:rPr>
              <a:t>「</a:t>
            </a:r>
            <a:r>
              <a:rPr lang="en-US" altLang="ja-JP" sz="2400" b="1" dirty="0">
                <a:solidFill>
                  <a:srgbClr val="000090"/>
                </a:solidFill>
              </a:rPr>
              <a:t>Smooth muscles and their nerves: forms and doubts</a:t>
            </a:r>
            <a:r>
              <a:rPr lang="ja-JP" altLang="en-US" sz="2400" b="1" dirty="0">
                <a:solidFill>
                  <a:srgbClr val="000090"/>
                </a:solidFill>
              </a:rPr>
              <a:t>」</a:t>
            </a:r>
          </a:p>
        </p:txBody>
      </p:sp>
    </p:spTree>
    <p:extLst>
      <p:ext uri="{BB962C8B-B14F-4D97-AF65-F5344CB8AC3E}">
        <p14:creationId xmlns:p14="http://schemas.microsoft.com/office/powerpoint/2010/main" val="373346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1" r="-9173"/>
          <a:stretch/>
        </p:blipFill>
        <p:spPr>
          <a:xfrm>
            <a:off x="6644068" y="-193038"/>
            <a:ext cx="2499932" cy="2289868"/>
          </a:xfrm>
          <a:prstGeom prst="rect">
            <a:avLst/>
          </a:prstGeom>
          <a:effectLst>
            <a:outerShdw blurRad="127000" dist="127000" dir="2700000" algn="tl" rotWithShape="0">
              <a:prstClr val="black">
                <a:alpha val="40000"/>
              </a:prstClr>
            </a:outerShdw>
          </a:effectLst>
        </p:spPr>
      </p:pic>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l="-156" r="1" b="2189"/>
          <a:stretch/>
        </p:blipFill>
        <p:spPr>
          <a:xfrm>
            <a:off x="0" y="5020184"/>
            <a:ext cx="1881861" cy="1837816"/>
          </a:xfrm>
          <a:prstGeom prst="rect">
            <a:avLst/>
          </a:prstGeom>
          <a:effectLst>
            <a:outerShdw blurRad="127000" dist="127000" dir="2700000" algn="tl" rotWithShape="0">
              <a:prstClr val="black">
                <a:alpha val="40000"/>
              </a:prstClr>
            </a:outerShdw>
          </a:effectLst>
        </p:spPr>
      </p:pic>
      <p:sp>
        <p:nvSpPr>
          <p:cNvPr id="9" name="Rectangle 2"/>
          <p:cNvSpPr txBox="1">
            <a:spLocks noChangeArrowheads="1"/>
          </p:cNvSpPr>
          <p:nvPr/>
        </p:nvSpPr>
        <p:spPr bwMode="auto">
          <a:xfrm>
            <a:off x="255960" y="425451"/>
            <a:ext cx="8351837" cy="83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cene3d>
              <a:camera prst="orthographicFront"/>
              <a:lightRig rig="threePt" dir="t"/>
            </a:scene3d>
            <a:sp3d prstMaterial="softEdge"/>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3600" b="1" kern="0" dirty="0" smtClean="0">
                <a:solidFill>
                  <a:srgbClr val="C00000"/>
                </a:solidFill>
                <a:effectLst>
                  <a:glow rad="63500">
                    <a:srgbClr val="92D050">
                      <a:alpha val="40000"/>
                    </a:srgbClr>
                  </a:glow>
                </a:effectLst>
              </a:rPr>
              <a:t>第</a:t>
            </a:r>
            <a:r>
              <a:rPr lang="en-US" altLang="ja-JP" sz="3600" b="1" kern="0" dirty="0" smtClean="0">
                <a:solidFill>
                  <a:srgbClr val="C00000"/>
                </a:solidFill>
                <a:effectLst>
                  <a:glow rad="63500">
                    <a:srgbClr val="92D050">
                      <a:alpha val="40000"/>
                    </a:srgbClr>
                  </a:glow>
                </a:effectLst>
              </a:rPr>
              <a:t>400</a:t>
            </a:r>
            <a:r>
              <a:rPr lang="ja-JP" altLang="en-US" sz="3600" b="1" kern="0" dirty="0" smtClean="0">
                <a:solidFill>
                  <a:srgbClr val="C00000"/>
                </a:solidFill>
                <a:effectLst>
                  <a:glow rad="63500">
                    <a:srgbClr val="92D050">
                      <a:alpha val="40000"/>
                    </a:srgbClr>
                  </a:glow>
                </a:effectLst>
              </a:rPr>
              <a:t>回川崎医学会講演会</a:t>
            </a:r>
            <a:endParaRPr lang="ja-JP" altLang="ja-JP" sz="3600" kern="0" dirty="0">
              <a:solidFill>
                <a:srgbClr val="C00000"/>
              </a:solidFill>
              <a:effectLst>
                <a:glow rad="63500">
                  <a:srgbClr val="92D050">
                    <a:alpha val="40000"/>
                  </a:srgbClr>
                </a:glow>
              </a:effectLst>
            </a:endParaRPr>
          </a:p>
        </p:txBody>
      </p:sp>
      <p:sp>
        <p:nvSpPr>
          <p:cNvPr id="10" name="テキスト ボックス 17"/>
          <p:cNvSpPr txBox="1">
            <a:spLocks noChangeArrowheads="1"/>
          </p:cNvSpPr>
          <p:nvPr/>
        </p:nvSpPr>
        <p:spPr bwMode="auto">
          <a:xfrm>
            <a:off x="2865623" y="1129993"/>
            <a:ext cx="60102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en-US" sz="1400" b="1" dirty="0" smtClean="0">
                <a:solidFill>
                  <a:schemeClr val="tx1">
                    <a:lumMod val="95000"/>
                    <a:lumOff val="5000"/>
                  </a:schemeClr>
                </a:solidFill>
              </a:rPr>
              <a:t>日 時 ： 平成</a:t>
            </a:r>
            <a:r>
              <a:rPr lang="en-US" altLang="ja-JP" sz="1400" b="1" dirty="0" smtClean="0">
                <a:solidFill>
                  <a:schemeClr val="tx1">
                    <a:lumMod val="95000"/>
                    <a:lumOff val="5000"/>
                  </a:schemeClr>
                </a:solidFill>
              </a:rPr>
              <a:t>29</a:t>
            </a:r>
            <a:r>
              <a:rPr lang="ja-JP" altLang="en-US" sz="1400" b="1" dirty="0" smtClean="0">
                <a:solidFill>
                  <a:schemeClr val="tx1">
                    <a:lumMod val="95000"/>
                    <a:lumOff val="5000"/>
                  </a:schemeClr>
                </a:solidFill>
              </a:rPr>
              <a:t>年</a:t>
            </a:r>
            <a:r>
              <a:rPr lang="en-US" altLang="ja-JP" sz="1400" b="1" dirty="0" smtClean="0">
                <a:solidFill>
                  <a:schemeClr val="tx1">
                    <a:lumMod val="95000"/>
                    <a:lumOff val="5000"/>
                  </a:schemeClr>
                </a:solidFill>
              </a:rPr>
              <a:t>9</a:t>
            </a:r>
            <a:r>
              <a:rPr lang="ja-JP" altLang="en-US" sz="1400" b="1" dirty="0" smtClean="0">
                <a:solidFill>
                  <a:schemeClr val="tx1">
                    <a:lumMod val="95000"/>
                    <a:lumOff val="5000"/>
                  </a:schemeClr>
                </a:solidFill>
              </a:rPr>
              <a:t>月</a:t>
            </a:r>
            <a:r>
              <a:rPr lang="en-US" altLang="ja-JP" sz="1400" b="1" dirty="0" smtClean="0">
                <a:solidFill>
                  <a:schemeClr val="tx1">
                    <a:lumMod val="95000"/>
                    <a:lumOff val="5000"/>
                  </a:schemeClr>
                </a:solidFill>
              </a:rPr>
              <a:t>19</a:t>
            </a:r>
            <a:r>
              <a:rPr lang="ja-JP" altLang="en-US" sz="1400" b="1" dirty="0" smtClean="0">
                <a:solidFill>
                  <a:schemeClr val="tx1">
                    <a:lumMod val="95000"/>
                    <a:lumOff val="5000"/>
                  </a:schemeClr>
                </a:solidFill>
              </a:rPr>
              <a:t>日（火）　</a:t>
            </a:r>
            <a:r>
              <a:rPr lang="en-US" altLang="ja-JP" sz="1400" b="1" dirty="0" smtClean="0">
                <a:solidFill>
                  <a:schemeClr val="tx1">
                    <a:lumMod val="95000"/>
                    <a:lumOff val="5000"/>
                  </a:schemeClr>
                </a:solidFill>
              </a:rPr>
              <a:t>17</a:t>
            </a:r>
            <a:r>
              <a:rPr lang="ja-JP" altLang="en-US" sz="1400" b="1" dirty="0" smtClean="0">
                <a:solidFill>
                  <a:schemeClr val="tx1">
                    <a:lumMod val="95000"/>
                    <a:lumOff val="5000"/>
                  </a:schemeClr>
                </a:solidFill>
              </a:rPr>
              <a:t>：</a:t>
            </a:r>
            <a:r>
              <a:rPr lang="en-US" altLang="ja-JP" sz="1400" b="1" dirty="0" smtClean="0">
                <a:solidFill>
                  <a:schemeClr val="tx1">
                    <a:lumMod val="95000"/>
                    <a:lumOff val="5000"/>
                  </a:schemeClr>
                </a:solidFill>
              </a:rPr>
              <a:t>30</a:t>
            </a:r>
            <a:r>
              <a:rPr lang="ja-JP" altLang="en-US" sz="1400" b="1" dirty="0" smtClean="0">
                <a:solidFill>
                  <a:schemeClr val="tx1">
                    <a:lumMod val="95000"/>
                    <a:lumOff val="5000"/>
                  </a:schemeClr>
                </a:solidFill>
              </a:rPr>
              <a:t>～</a:t>
            </a:r>
            <a:r>
              <a:rPr lang="en-US" altLang="ja-JP" sz="1400" b="1" dirty="0" smtClean="0">
                <a:solidFill>
                  <a:schemeClr val="tx1">
                    <a:lumMod val="95000"/>
                    <a:lumOff val="5000"/>
                  </a:schemeClr>
                </a:solidFill>
              </a:rPr>
              <a:t>18</a:t>
            </a:r>
            <a:r>
              <a:rPr lang="ja-JP" altLang="en-US" sz="1400" b="1" dirty="0" smtClean="0">
                <a:solidFill>
                  <a:schemeClr val="tx1">
                    <a:lumMod val="95000"/>
                    <a:lumOff val="5000"/>
                  </a:schemeClr>
                </a:solidFill>
              </a:rPr>
              <a:t>：</a:t>
            </a:r>
            <a:r>
              <a:rPr lang="en-US" altLang="ja-JP" sz="1400" b="1" dirty="0" smtClean="0">
                <a:solidFill>
                  <a:schemeClr val="tx1">
                    <a:lumMod val="95000"/>
                    <a:lumOff val="5000"/>
                  </a:schemeClr>
                </a:solidFill>
              </a:rPr>
              <a:t>30</a:t>
            </a:r>
          </a:p>
          <a:p>
            <a:pPr>
              <a:defRPr/>
            </a:pPr>
            <a:r>
              <a:rPr lang="ja-JP" altLang="en-US" sz="1400" b="1" dirty="0" smtClean="0">
                <a:solidFill>
                  <a:schemeClr val="tx1">
                    <a:lumMod val="95000"/>
                    <a:lumOff val="5000"/>
                  </a:schemeClr>
                </a:solidFill>
              </a:rPr>
              <a:t>場 所 ： 図書館小講堂</a:t>
            </a:r>
            <a:endParaRPr lang="en-US" altLang="ja-JP" sz="1400" b="1" dirty="0" smtClean="0">
              <a:solidFill>
                <a:schemeClr val="tx1">
                  <a:lumMod val="95000"/>
                  <a:lumOff val="5000"/>
                </a:schemeClr>
              </a:solidFill>
            </a:endParaRPr>
          </a:p>
          <a:p>
            <a:pPr algn="r">
              <a:defRPr/>
            </a:pPr>
            <a:r>
              <a:rPr lang="ja-JP" altLang="en-US" sz="1400" b="1" dirty="0" smtClean="0">
                <a:solidFill>
                  <a:schemeClr val="tx1">
                    <a:lumMod val="95000"/>
                    <a:lumOff val="5000"/>
                  </a:schemeClr>
                </a:solidFill>
              </a:rPr>
              <a:t>　　　　　　　　　　　　　　　　　　　　   座 長： 樋田　一徳</a:t>
            </a:r>
          </a:p>
        </p:txBody>
      </p:sp>
      <p:sp>
        <p:nvSpPr>
          <p:cNvPr id="11" name="テキスト ボックス 16"/>
          <p:cNvSpPr txBox="1">
            <a:spLocks noChangeArrowheads="1"/>
          </p:cNvSpPr>
          <p:nvPr/>
        </p:nvSpPr>
        <p:spPr bwMode="auto">
          <a:xfrm>
            <a:off x="255960" y="1788323"/>
            <a:ext cx="9289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en-US" sz="2800" dirty="0" smtClean="0">
                <a:solidFill>
                  <a:srgbClr val="000090"/>
                </a:solidFill>
              </a:rPr>
              <a:t>「</a:t>
            </a:r>
            <a:r>
              <a:rPr lang="en-US" altLang="ja-JP" sz="2800" dirty="0" smtClean="0">
                <a:solidFill>
                  <a:srgbClr val="000090"/>
                </a:solidFill>
              </a:rPr>
              <a:t>Smooth muscles and their nerves: forms and doubts</a:t>
            </a:r>
            <a:r>
              <a:rPr lang="ja-JP" altLang="en-US" sz="2800" dirty="0" smtClean="0">
                <a:solidFill>
                  <a:srgbClr val="000090"/>
                </a:solidFill>
              </a:rPr>
              <a:t>」</a:t>
            </a:r>
          </a:p>
        </p:txBody>
      </p:sp>
      <p:sp>
        <p:nvSpPr>
          <p:cNvPr id="12" name="正方形/長方形 1"/>
          <p:cNvSpPr>
            <a:spLocks noChangeArrowheads="1"/>
          </p:cNvSpPr>
          <p:nvPr/>
        </p:nvSpPr>
        <p:spPr bwMode="auto">
          <a:xfrm>
            <a:off x="1016001" y="2398225"/>
            <a:ext cx="8039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en-US" altLang="ja-JP" sz="2400" dirty="0" smtClean="0">
                <a:solidFill>
                  <a:schemeClr val="tx2"/>
                </a:solidFill>
              </a:rPr>
              <a:t>Giorgio </a:t>
            </a:r>
            <a:r>
              <a:rPr lang="en-US" altLang="ja-JP" sz="2400" dirty="0" err="1" smtClean="0">
                <a:solidFill>
                  <a:schemeClr val="tx2"/>
                </a:solidFill>
              </a:rPr>
              <a:t>Gabella</a:t>
            </a:r>
            <a:r>
              <a:rPr lang="en-US" altLang="ja-JP" sz="2400" dirty="0" smtClean="0">
                <a:solidFill>
                  <a:schemeClr val="tx2"/>
                </a:solidFill>
              </a:rPr>
              <a:t>, M.D., Ph.D.</a:t>
            </a:r>
            <a:br>
              <a:rPr lang="en-US" altLang="ja-JP" sz="2400" dirty="0" smtClean="0">
                <a:solidFill>
                  <a:schemeClr val="tx2"/>
                </a:solidFill>
              </a:rPr>
            </a:br>
            <a:r>
              <a:rPr lang="en-US" altLang="ja-JP" sz="1600" dirty="0" smtClean="0">
                <a:solidFill>
                  <a:schemeClr val="tx2"/>
                </a:solidFill>
              </a:rPr>
              <a:t>         </a:t>
            </a:r>
            <a:r>
              <a:rPr lang="ja-JP" altLang="en-US" sz="1600" dirty="0" smtClean="0">
                <a:solidFill>
                  <a:schemeClr val="tx2"/>
                </a:solidFill>
              </a:rPr>
              <a:t>　　　　　　　　　　　</a:t>
            </a:r>
            <a:r>
              <a:rPr lang="en-US" altLang="ja-JP" sz="1400" dirty="0" smtClean="0">
                <a:solidFill>
                  <a:schemeClr val="tx2"/>
                </a:solidFill>
              </a:rPr>
              <a:t>Professor Emeritus, Department of Anatomy, University College London</a:t>
            </a:r>
            <a:endParaRPr lang="ja-JP" altLang="en-US" sz="1400" dirty="0" smtClean="0">
              <a:solidFill>
                <a:schemeClr val="tx2"/>
              </a:solidFill>
            </a:endParaRPr>
          </a:p>
        </p:txBody>
      </p:sp>
      <p:sp>
        <p:nvSpPr>
          <p:cNvPr id="13" name="Rectangle 3"/>
          <p:cNvSpPr txBox="1">
            <a:spLocks noChangeArrowheads="1"/>
          </p:cNvSpPr>
          <p:nvPr/>
        </p:nvSpPr>
        <p:spPr bwMode="auto">
          <a:xfrm>
            <a:off x="153553" y="3106250"/>
            <a:ext cx="9064649" cy="364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1" fontAlgn="base" hangingPunct="1">
              <a:spcBef>
                <a:spcPct val="20000"/>
              </a:spcBef>
              <a:spcAft>
                <a:spcPct val="0"/>
              </a:spcAft>
              <a:buClr>
                <a:schemeClr val="bg2"/>
              </a:buClr>
              <a:buSzPct val="80000"/>
              <a:buFontTx/>
              <a:buNone/>
              <a:defRPr kumimoji="1" sz="3200">
                <a:solidFill>
                  <a:srgbClr val="B2B2B2"/>
                </a:solidFill>
                <a:latin typeface="+mn-lt"/>
                <a:ea typeface="+mn-ea"/>
                <a:cs typeface="+mn-cs"/>
              </a:defRPr>
            </a:lvl1pPr>
            <a:lvl2pPr marL="742950" indent="-285750" algn="l" rtl="0" eaLnBrk="1" fontAlgn="base" hangingPunct="1">
              <a:spcBef>
                <a:spcPct val="20000"/>
              </a:spcBef>
              <a:spcAft>
                <a:spcPct val="0"/>
              </a:spcAft>
              <a:buClr>
                <a:schemeClr val="bg2"/>
              </a:buClr>
              <a:buSzPct val="80000"/>
              <a:buChar char="•"/>
              <a:defRPr kumimoji="1" sz="2800">
                <a:solidFill>
                  <a:srgbClr val="B2B2B2"/>
                </a:solidFill>
                <a:latin typeface="+mn-lt"/>
                <a:ea typeface="+mn-ea"/>
              </a:defRPr>
            </a:lvl2pPr>
            <a:lvl3pPr marL="1143000" indent="-228600" algn="l" rtl="0" eaLnBrk="1" fontAlgn="base" hangingPunct="1">
              <a:spcBef>
                <a:spcPct val="20000"/>
              </a:spcBef>
              <a:spcAft>
                <a:spcPct val="0"/>
              </a:spcAft>
              <a:buClr>
                <a:schemeClr val="bg2"/>
              </a:buClr>
              <a:buSzPct val="80000"/>
              <a:buChar char="•"/>
              <a:defRPr kumimoji="1" sz="2400">
                <a:solidFill>
                  <a:srgbClr val="B2B2B2"/>
                </a:solidFill>
                <a:latin typeface="+mn-lt"/>
                <a:ea typeface="+mn-ea"/>
              </a:defRPr>
            </a:lvl3pPr>
            <a:lvl4pPr marL="16002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4pPr>
            <a:lvl5pPr marL="20574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5pPr>
            <a:lvl6pPr marL="25146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6pPr>
            <a:lvl7pPr marL="29718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7pPr>
            <a:lvl8pPr marL="34290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8pPr>
            <a:lvl9pPr marL="3886200" indent="-228600" algn="l" rtl="0" eaLnBrk="1" fontAlgn="base" hangingPunct="1">
              <a:spcBef>
                <a:spcPct val="20000"/>
              </a:spcBef>
              <a:spcAft>
                <a:spcPct val="0"/>
              </a:spcAft>
              <a:buClr>
                <a:schemeClr val="bg2"/>
              </a:buClr>
              <a:buSzPct val="80000"/>
              <a:buChar char="•"/>
              <a:defRPr kumimoji="1" sz="2000">
                <a:solidFill>
                  <a:srgbClr val="B2B2B2"/>
                </a:solidFill>
                <a:latin typeface="+mn-lt"/>
                <a:ea typeface="+mn-ea"/>
              </a:defRPr>
            </a:lvl9pPr>
          </a:lstStyle>
          <a:p>
            <a:pPr algn="l">
              <a:defRPr/>
            </a:pPr>
            <a:r>
              <a:rPr lang="en-US" altLang="ja-JP" sz="1800" b="1" dirty="0">
                <a:solidFill>
                  <a:schemeClr val="tx1">
                    <a:lumMod val="95000"/>
                    <a:lumOff val="5000"/>
                  </a:schemeClr>
                </a:solidFill>
              </a:rPr>
              <a:t>Pitfalls and potential of microscopy are well </a:t>
            </a:r>
            <a:r>
              <a:rPr lang="en-US" altLang="ja-JP" sz="1800" b="1" dirty="0" err="1">
                <a:solidFill>
                  <a:schemeClr val="tx1">
                    <a:lumMod val="95000"/>
                    <a:lumOff val="5000"/>
                  </a:schemeClr>
                </a:solidFill>
              </a:rPr>
              <a:t>recognised</a:t>
            </a:r>
            <a:r>
              <a:rPr lang="en-US" altLang="ja-JP" sz="1800" b="1" dirty="0">
                <a:solidFill>
                  <a:schemeClr val="tx1">
                    <a:lumMod val="95000"/>
                    <a:lumOff val="5000"/>
                  </a:schemeClr>
                </a:solidFill>
              </a:rPr>
              <a:t> in the study </a:t>
            </a:r>
            <a:r>
              <a:rPr lang="en-US" altLang="ja-JP" sz="1800" b="1" dirty="0" smtClean="0">
                <a:solidFill>
                  <a:schemeClr val="tx1">
                    <a:lumMod val="95000"/>
                    <a:lumOff val="5000"/>
                  </a:schemeClr>
                </a:solidFill>
              </a:rPr>
              <a:t>of</a:t>
            </a:r>
            <a:r>
              <a:rPr lang="ja-JP" altLang="en-US" sz="1800" b="1" dirty="0">
                <a:solidFill>
                  <a:schemeClr val="tx1">
                    <a:lumMod val="95000"/>
                    <a:lumOff val="5000"/>
                  </a:schemeClr>
                </a:solidFill>
              </a:rPr>
              <a:t> </a:t>
            </a:r>
            <a:r>
              <a:rPr lang="en-US" altLang="ja-JP" sz="1800" b="1" dirty="0" smtClean="0">
                <a:solidFill>
                  <a:schemeClr val="tx1">
                    <a:lumMod val="95000"/>
                    <a:lumOff val="5000"/>
                  </a:schemeClr>
                </a:solidFill>
              </a:rPr>
              <a:t>smooth </a:t>
            </a:r>
            <a:r>
              <a:rPr lang="en-US" altLang="ja-JP" sz="1800" b="1" dirty="0">
                <a:solidFill>
                  <a:schemeClr val="tx1">
                    <a:lumMod val="95000"/>
                    <a:lumOff val="5000"/>
                  </a:schemeClr>
                </a:solidFill>
              </a:rPr>
              <a:t>muscles and autonomic </a:t>
            </a:r>
            <a:r>
              <a:rPr lang="en-US" altLang="ja-JP" sz="1800" b="1" dirty="0" smtClean="0">
                <a:solidFill>
                  <a:schemeClr val="tx1">
                    <a:lumMod val="95000"/>
                    <a:lumOff val="5000"/>
                  </a:schemeClr>
                </a:solidFill>
              </a:rPr>
              <a:t>nerves</a:t>
            </a:r>
            <a:r>
              <a:rPr lang="en-US" altLang="ja-JP" sz="1800" b="1" dirty="0">
                <a:solidFill>
                  <a:schemeClr val="tx1">
                    <a:lumMod val="95000"/>
                    <a:lumOff val="5000"/>
                  </a:schemeClr>
                </a:solidFill>
              </a:rPr>
              <a:t>. </a:t>
            </a:r>
            <a:r>
              <a:rPr lang="en-US" altLang="ja-JP" sz="1800" b="1" dirty="0" smtClean="0">
                <a:solidFill>
                  <a:schemeClr val="tx1">
                    <a:lumMod val="95000"/>
                    <a:lumOff val="5000"/>
                  </a:schemeClr>
                </a:solidFill>
              </a:rPr>
              <a:t>Then, why </a:t>
            </a:r>
            <a:r>
              <a:rPr lang="en-US" altLang="ja-JP" sz="1800" b="1" dirty="0">
                <a:solidFill>
                  <a:schemeClr val="tx1">
                    <a:lumMod val="95000"/>
                    <a:lumOff val="5000"/>
                  </a:schemeClr>
                </a:solidFill>
              </a:rPr>
              <a:t>are these  </a:t>
            </a:r>
            <a:r>
              <a:rPr lang="en-US" altLang="ja-JP" sz="1800" b="1" dirty="0" smtClean="0">
                <a:solidFill>
                  <a:schemeClr val="tx1">
                    <a:lumMod val="95000"/>
                    <a:lumOff val="5000"/>
                  </a:schemeClr>
                </a:solidFill>
              </a:rPr>
              <a:t>tissues </a:t>
            </a:r>
            <a:r>
              <a:rPr lang="en-US" altLang="ja-JP" sz="1800" b="1" dirty="0">
                <a:solidFill>
                  <a:schemeClr val="tx1">
                    <a:lumMod val="95000"/>
                    <a:lumOff val="5000"/>
                  </a:schemeClr>
                </a:solidFill>
              </a:rPr>
              <a:t>still </a:t>
            </a:r>
            <a:r>
              <a:rPr lang="en-US" altLang="ja-JP" sz="1800" b="1" dirty="0" smtClean="0">
                <a:solidFill>
                  <a:schemeClr val="tx1">
                    <a:lumMod val="95000"/>
                    <a:lumOff val="5000"/>
                  </a:schemeClr>
                </a:solidFill>
              </a:rPr>
              <a:t>so poorly understood? There </a:t>
            </a:r>
            <a:r>
              <a:rPr lang="en-US" altLang="ja-JP" sz="1800" b="1" dirty="0">
                <a:solidFill>
                  <a:schemeClr val="tx1">
                    <a:lumMod val="95000"/>
                    <a:lumOff val="5000"/>
                  </a:schemeClr>
                </a:solidFill>
              </a:rPr>
              <a:t>are doubts whether ultrastructural microscopy remains able to </a:t>
            </a:r>
            <a:r>
              <a:rPr lang="en-US" altLang="ja-JP" sz="1800" b="1" dirty="0" smtClean="0">
                <a:solidFill>
                  <a:schemeClr val="tx1">
                    <a:lumMod val="95000"/>
                    <a:lumOff val="5000"/>
                  </a:schemeClr>
                </a:solidFill>
              </a:rPr>
              <a:t>generate new </a:t>
            </a:r>
            <a:r>
              <a:rPr lang="en-US" altLang="ja-JP" sz="1800" b="1" dirty="0">
                <a:solidFill>
                  <a:schemeClr val="tx1">
                    <a:lumMod val="95000"/>
                    <a:lumOff val="5000"/>
                  </a:schemeClr>
                </a:solidFill>
              </a:rPr>
              <a:t>knowledge. </a:t>
            </a:r>
            <a:r>
              <a:rPr lang="en-US" altLang="ja-JP" sz="1800" b="1" dirty="0" smtClean="0">
                <a:solidFill>
                  <a:schemeClr val="tx1">
                    <a:lumMod val="95000"/>
                    <a:lumOff val="5000"/>
                  </a:schemeClr>
                </a:solidFill>
              </a:rPr>
              <a:t>This question </a:t>
            </a:r>
            <a:r>
              <a:rPr lang="en-US" altLang="ja-JP" sz="1800" b="1" dirty="0">
                <a:solidFill>
                  <a:schemeClr val="tx1">
                    <a:lumMod val="95000"/>
                    <a:lumOff val="5000"/>
                  </a:schemeClr>
                </a:solidFill>
              </a:rPr>
              <a:t>I will discuss, </a:t>
            </a:r>
            <a:r>
              <a:rPr lang="en-US" altLang="ja-JP" sz="1800" b="1" dirty="0" smtClean="0">
                <a:solidFill>
                  <a:schemeClr val="tx1">
                    <a:lumMod val="95000"/>
                    <a:lumOff val="5000"/>
                  </a:schemeClr>
                </a:solidFill>
              </a:rPr>
              <a:t>morphologically, touching </a:t>
            </a:r>
            <a:r>
              <a:rPr lang="en-US" altLang="ja-JP" sz="1800" b="1" dirty="0">
                <a:solidFill>
                  <a:schemeClr val="tx1">
                    <a:lumMod val="95000"/>
                    <a:lumOff val="5000"/>
                  </a:schemeClr>
                </a:solidFill>
              </a:rPr>
              <a:t>on </a:t>
            </a:r>
            <a:r>
              <a:rPr lang="en-US" altLang="ja-JP" sz="1800" b="1" dirty="0" smtClean="0">
                <a:solidFill>
                  <a:schemeClr val="tx1">
                    <a:lumMod val="95000"/>
                    <a:lumOff val="5000"/>
                  </a:schemeClr>
                </a:solidFill>
              </a:rPr>
              <a:t>a few </a:t>
            </a:r>
            <a:r>
              <a:rPr lang="en-US" altLang="ja-JP" sz="1800" b="1" dirty="0">
                <a:solidFill>
                  <a:schemeClr val="tx1">
                    <a:lumMod val="95000"/>
                    <a:lumOff val="5000"/>
                  </a:schemeClr>
                </a:solidFill>
              </a:rPr>
              <a:t>functional aspects of visceral </a:t>
            </a:r>
            <a:r>
              <a:rPr lang="en-US" altLang="ja-JP" sz="1800" b="1" dirty="0" smtClean="0">
                <a:solidFill>
                  <a:schemeClr val="tx1">
                    <a:lumMod val="95000"/>
                    <a:lumOff val="5000"/>
                  </a:schemeClr>
                </a:solidFill>
              </a:rPr>
              <a:t>motility. There </a:t>
            </a:r>
            <a:r>
              <a:rPr lang="en-US" altLang="ja-JP" sz="1800" b="1" dirty="0">
                <a:solidFill>
                  <a:schemeClr val="tx1">
                    <a:lumMod val="95000"/>
                    <a:lumOff val="5000"/>
                  </a:schemeClr>
                </a:solidFill>
              </a:rPr>
              <a:t>is constancy and regulation of parameters such as number, </a:t>
            </a:r>
            <a:r>
              <a:rPr lang="en-US" altLang="ja-JP" sz="1800" b="1" dirty="0" smtClean="0">
                <a:solidFill>
                  <a:schemeClr val="tx1">
                    <a:lumMod val="95000"/>
                    <a:lumOff val="5000"/>
                  </a:schemeClr>
                </a:solidFill>
              </a:rPr>
              <a:t>spatial density</a:t>
            </a:r>
            <a:r>
              <a:rPr lang="en-US" altLang="ja-JP" sz="1800" b="1" dirty="0">
                <a:solidFill>
                  <a:schemeClr val="tx1">
                    <a:lumMod val="95000"/>
                    <a:lumOff val="5000"/>
                  </a:schemeClr>
                </a:solidFill>
              </a:rPr>
              <a:t>, volume and </a:t>
            </a:r>
            <a:r>
              <a:rPr lang="en-US" altLang="ja-JP" sz="1800" b="1" dirty="0" smtClean="0">
                <a:solidFill>
                  <a:schemeClr val="tx1">
                    <a:lumMod val="95000"/>
                    <a:lumOff val="5000"/>
                  </a:schemeClr>
                </a:solidFill>
              </a:rPr>
              <a:t>distribution of </a:t>
            </a:r>
            <a:r>
              <a:rPr lang="en-US" altLang="ja-JP" sz="1800" b="1" dirty="0">
                <a:solidFill>
                  <a:schemeClr val="tx1">
                    <a:lumMod val="95000"/>
                    <a:lumOff val="5000"/>
                  </a:schemeClr>
                </a:solidFill>
              </a:rPr>
              <a:t>cells and organelles in </a:t>
            </a:r>
            <a:r>
              <a:rPr lang="en-US" altLang="ja-JP" sz="1800" b="1" dirty="0" smtClean="0">
                <a:solidFill>
                  <a:schemeClr val="tx1">
                    <a:lumMod val="95000"/>
                    <a:lumOff val="5000"/>
                  </a:schemeClr>
                </a:solidFill>
              </a:rPr>
              <a:t>a </a:t>
            </a:r>
            <a:r>
              <a:rPr lang="en-US" altLang="ja-JP" sz="1800" b="1" dirty="0">
                <a:solidFill>
                  <a:schemeClr val="tx1">
                    <a:lumMod val="95000"/>
                    <a:lumOff val="5000"/>
                  </a:schemeClr>
                </a:solidFill>
              </a:rPr>
              <a:t>tissue, </a:t>
            </a:r>
            <a:r>
              <a:rPr lang="en-US" altLang="ja-JP" sz="1800" b="1" dirty="0" smtClean="0">
                <a:solidFill>
                  <a:schemeClr val="tx1">
                    <a:lumMod val="95000"/>
                    <a:lumOff val="5000"/>
                  </a:schemeClr>
                </a:solidFill>
              </a:rPr>
              <a:t>in similar </a:t>
            </a:r>
            <a:r>
              <a:rPr lang="en-US" altLang="ja-JP" sz="1800" b="1" dirty="0">
                <a:solidFill>
                  <a:schemeClr val="tx1">
                    <a:lumMod val="95000"/>
                    <a:lumOff val="5000"/>
                  </a:schemeClr>
                </a:solidFill>
              </a:rPr>
              <a:t>cells in different organs or individuals, in cells in various </a:t>
            </a:r>
            <a:r>
              <a:rPr lang="en-US" altLang="ja-JP" sz="1800" b="1" dirty="0" smtClean="0">
                <a:solidFill>
                  <a:schemeClr val="tx1">
                    <a:lumMod val="95000"/>
                    <a:lumOff val="5000"/>
                  </a:schemeClr>
                </a:solidFill>
              </a:rPr>
              <a:t>animal species</a:t>
            </a:r>
            <a:r>
              <a:rPr lang="en-US" altLang="ja-JP" sz="1800" b="1" dirty="0">
                <a:solidFill>
                  <a:schemeClr val="tx1">
                    <a:lumMod val="95000"/>
                    <a:lumOff val="5000"/>
                  </a:schemeClr>
                </a:solidFill>
              </a:rPr>
              <a:t>. What is there in common </a:t>
            </a:r>
            <a:r>
              <a:rPr lang="en-US" altLang="ja-JP" sz="1800" b="1" dirty="0" smtClean="0">
                <a:solidFill>
                  <a:schemeClr val="tx1">
                    <a:lumMod val="95000"/>
                    <a:lumOff val="5000"/>
                  </a:schemeClr>
                </a:solidFill>
              </a:rPr>
              <a:t>between muscle </a:t>
            </a:r>
            <a:r>
              <a:rPr lang="en-US" altLang="ja-JP" sz="1800" b="1" dirty="0">
                <a:solidFill>
                  <a:schemeClr val="tx1">
                    <a:lumMod val="95000"/>
                    <a:lumOff val="5000"/>
                  </a:schemeClr>
                </a:solidFill>
              </a:rPr>
              <a:t>coats in shrews </a:t>
            </a:r>
            <a:r>
              <a:rPr lang="en-US" altLang="ja-JP" sz="1800" b="1" dirty="0" smtClean="0">
                <a:solidFill>
                  <a:schemeClr val="tx1">
                    <a:lumMod val="95000"/>
                    <a:lumOff val="5000"/>
                  </a:schemeClr>
                </a:solidFill>
              </a:rPr>
              <a:t>or mice </a:t>
            </a:r>
            <a:r>
              <a:rPr lang="en-US" altLang="ja-JP" sz="1800" b="1" dirty="0">
                <a:solidFill>
                  <a:schemeClr val="tx1">
                    <a:lumMod val="95000"/>
                    <a:lumOff val="5000"/>
                  </a:schemeClr>
                </a:solidFill>
              </a:rPr>
              <a:t>and </a:t>
            </a:r>
            <a:r>
              <a:rPr lang="en-US" altLang="ja-JP" sz="1800" b="1" dirty="0" smtClean="0">
                <a:solidFill>
                  <a:schemeClr val="tx1">
                    <a:lumMod val="95000"/>
                    <a:lumOff val="5000"/>
                  </a:schemeClr>
                </a:solidFill>
              </a:rPr>
              <a:t>in sheep </a:t>
            </a:r>
            <a:r>
              <a:rPr lang="en-US" altLang="ja-JP" sz="1800" b="1" dirty="0">
                <a:solidFill>
                  <a:schemeClr val="tx1">
                    <a:lumMod val="95000"/>
                    <a:lumOff val="5000"/>
                  </a:schemeClr>
                </a:solidFill>
              </a:rPr>
              <a:t>or </a:t>
            </a:r>
            <a:r>
              <a:rPr lang="en-US" altLang="ja-JP" sz="1800" b="1" dirty="0" smtClean="0">
                <a:solidFill>
                  <a:schemeClr val="tx1">
                    <a:lumMod val="95000"/>
                    <a:lumOff val="5000"/>
                  </a:schemeClr>
                </a:solidFill>
              </a:rPr>
              <a:t>pigs? Contracting </a:t>
            </a:r>
            <a:r>
              <a:rPr lang="en-US" altLang="ja-JP" sz="1800" b="1" dirty="0">
                <a:solidFill>
                  <a:schemeClr val="tx1">
                    <a:lumMod val="95000"/>
                    <a:lumOff val="5000"/>
                  </a:schemeClr>
                </a:solidFill>
              </a:rPr>
              <a:t>muscles undergo large changes in shape, and impose changes </a:t>
            </a:r>
            <a:r>
              <a:rPr lang="en-US" altLang="ja-JP" sz="1800" b="1" dirty="0" smtClean="0">
                <a:solidFill>
                  <a:schemeClr val="tx1">
                    <a:lumMod val="95000"/>
                    <a:lumOff val="5000"/>
                  </a:schemeClr>
                </a:solidFill>
              </a:rPr>
              <a:t>all around</a:t>
            </a:r>
            <a:r>
              <a:rPr lang="en-US" altLang="ja-JP" sz="1800" b="1" dirty="0">
                <a:solidFill>
                  <a:schemeClr val="tx1">
                    <a:lumMod val="95000"/>
                    <a:lumOff val="5000"/>
                  </a:schemeClr>
                </a:solidFill>
              </a:rPr>
              <a:t>, that are hard to </a:t>
            </a:r>
            <a:r>
              <a:rPr lang="en-US" altLang="ja-JP" sz="1800" b="1" dirty="0" smtClean="0">
                <a:solidFill>
                  <a:schemeClr val="tx1">
                    <a:lumMod val="95000"/>
                    <a:lumOff val="5000"/>
                  </a:schemeClr>
                </a:solidFill>
              </a:rPr>
              <a:t>follow </a:t>
            </a:r>
            <a:r>
              <a:rPr lang="en-US" altLang="ja-JP" sz="1800" b="1" dirty="0">
                <a:solidFill>
                  <a:schemeClr val="tx1">
                    <a:lumMod val="95000"/>
                    <a:lumOff val="5000"/>
                  </a:schemeClr>
                </a:solidFill>
              </a:rPr>
              <a:t>in </a:t>
            </a:r>
            <a:r>
              <a:rPr lang="en-US" altLang="ja-JP" sz="1800" b="1" dirty="0" smtClean="0">
                <a:solidFill>
                  <a:schemeClr val="tx1">
                    <a:lumMod val="95000"/>
                    <a:lumOff val="5000"/>
                  </a:schemeClr>
                </a:solidFill>
              </a:rPr>
              <a:t>organs devoid </a:t>
            </a:r>
            <a:r>
              <a:rPr lang="en-US" altLang="ja-JP" sz="1800" b="1" dirty="0">
                <a:solidFill>
                  <a:schemeClr val="tx1">
                    <a:lumMod val="95000"/>
                    <a:lumOff val="5000"/>
                  </a:schemeClr>
                </a:solidFill>
              </a:rPr>
              <a:t>of a </a:t>
            </a:r>
            <a:r>
              <a:rPr lang="en-US" altLang="ja-JP" sz="1800" b="1" dirty="0" smtClean="0">
                <a:solidFill>
                  <a:schemeClr val="tx1">
                    <a:lumMod val="95000"/>
                    <a:lumOff val="5000"/>
                  </a:schemeClr>
                </a:solidFill>
              </a:rPr>
              <a:t>proper skeleton</a:t>
            </a:r>
            <a:r>
              <a:rPr lang="en-US" altLang="ja-JP" sz="1800" b="1" dirty="0">
                <a:solidFill>
                  <a:schemeClr val="tx1">
                    <a:lumMod val="95000"/>
                    <a:lumOff val="5000"/>
                  </a:schemeClr>
                </a:solidFill>
              </a:rPr>
              <a:t>.</a:t>
            </a:r>
            <a:br>
              <a:rPr lang="en-US" altLang="ja-JP" sz="1800" b="1" dirty="0">
                <a:solidFill>
                  <a:schemeClr val="tx1">
                    <a:lumMod val="95000"/>
                    <a:lumOff val="5000"/>
                  </a:schemeClr>
                </a:solidFill>
              </a:rPr>
            </a:br>
            <a:r>
              <a:rPr lang="en-US" altLang="ja-JP" sz="1800" b="1" dirty="0">
                <a:solidFill>
                  <a:schemeClr val="tx1">
                    <a:lumMod val="95000"/>
                    <a:lumOff val="5000"/>
                  </a:schemeClr>
                </a:solidFill>
              </a:rPr>
              <a:t>Metabolic rates, estimated by mitochondria, are high in ganglion neurons, </a:t>
            </a:r>
            <a:r>
              <a:rPr lang="en-US" altLang="ja-JP" sz="1800" b="1" dirty="0" smtClean="0">
                <a:solidFill>
                  <a:schemeClr val="tx1">
                    <a:lumMod val="95000"/>
                    <a:lumOff val="5000"/>
                  </a:schemeClr>
                </a:solidFill>
              </a:rPr>
              <a:t>low in </a:t>
            </a:r>
            <a:r>
              <a:rPr lang="en-US" altLang="ja-JP" sz="1800" b="1" dirty="0">
                <a:solidFill>
                  <a:schemeClr val="tx1">
                    <a:lumMod val="95000"/>
                    <a:lumOff val="5000"/>
                  </a:schemeClr>
                </a:solidFill>
              </a:rPr>
              <a:t>glial cells and variable in muscles in </a:t>
            </a:r>
            <a:r>
              <a:rPr lang="en-US" altLang="ja-JP" sz="1800" b="1" dirty="0" smtClean="0">
                <a:solidFill>
                  <a:schemeClr val="tx1">
                    <a:lumMod val="95000"/>
                    <a:lumOff val="5000"/>
                  </a:schemeClr>
                </a:solidFill>
              </a:rPr>
              <a:t>different species. Microscopy </a:t>
            </a:r>
            <a:r>
              <a:rPr lang="en-US" altLang="ja-JP" sz="1800" b="1" dirty="0">
                <a:solidFill>
                  <a:schemeClr val="tx1">
                    <a:lumMod val="95000"/>
                    <a:lumOff val="5000"/>
                  </a:schemeClr>
                </a:solidFill>
              </a:rPr>
              <a:t>is strengthened by serial sections, morphometry and quantitation. </a:t>
            </a:r>
            <a:r>
              <a:rPr lang="en-US" altLang="ja-JP" sz="1800" b="1" dirty="0" smtClean="0">
                <a:solidFill>
                  <a:schemeClr val="tx1">
                    <a:lumMod val="95000"/>
                    <a:lumOff val="5000"/>
                  </a:schemeClr>
                </a:solidFill>
              </a:rPr>
              <a:t>A potential </a:t>
            </a:r>
            <a:r>
              <a:rPr lang="en-US" altLang="ja-JP" sz="1800" b="1" dirty="0">
                <a:solidFill>
                  <a:schemeClr val="tx1">
                    <a:lumMod val="95000"/>
                    <a:lumOff val="5000"/>
                  </a:schemeClr>
                </a:solidFill>
              </a:rPr>
              <a:t>to produce new knowledge is probably there, </a:t>
            </a:r>
            <a:r>
              <a:rPr lang="en-US" altLang="ja-JP" sz="1800" b="1" dirty="0" smtClean="0">
                <a:solidFill>
                  <a:schemeClr val="tx1">
                    <a:lumMod val="95000"/>
                    <a:lumOff val="5000"/>
                  </a:schemeClr>
                </a:solidFill>
              </a:rPr>
              <a:t>even </a:t>
            </a:r>
            <a:r>
              <a:rPr lang="en-US" altLang="ja-JP" sz="1800" b="1" dirty="0">
                <a:solidFill>
                  <a:schemeClr val="tx1">
                    <a:lumMod val="95000"/>
                    <a:lumOff val="5000"/>
                  </a:schemeClr>
                </a:solidFill>
              </a:rPr>
              <a:t>when </a:t>
            </a:r>
            <a:r>
              <a:rPr lang="en-US" altLang="ja-JP" sz="1800" b="1" dirty="0" smtClean="0">
                <a:solidFill>
                  <a:schemeClr val="tx1">
                    <a:lumMod val="95000"/>
                    <a:lumOff val="5000"/>
                  </a:schemeClr>
                </a:solidFill>
              </a:rPr>
              <a:t>pitfalls, artefacts</a:t>
            </a:r>
            <a:r>
              <a:rPr lang="en-US" altLang="ja-JP" sz="1800" b="1" dirty="0">
                <a:solidFill>
                  <a:schemeClr val="tx1">
                    <a:lumMod val="95000"/>
                    <a:lumOff val="5000"/>
                  </a:schemeClr>
                </a:solidFill>
              </a:rPr>
              <a:t>, idols and limitations of efforts remain as great </a:t>
            </a:r>
            <a:r>
              <a:rPr lang="en-US" altLang="ja-JP" sz="1800" b="1" dirty="0" smtClean="0">
                <a:solidFill>
                  <a:schemeClr val="tx1">
                    <a:lumMod val="95000"/>
                    <a:lumOff val="5000"/>
                  </a:schemeClr>
                </a:solidFill>
              </a:rPr>
              <a:t>as ever.</a:t>
            </a:r>
            <a:r>
              <a:rPr lang="en-US" altLang="ja-JP" sz="1800" dirty="0" smtClean="0">
                <a:solidFill>
                  <a:schemeClr val="tx1">
                    <a:lumMod val="95000"/>
                    <a:lumOff val="5000"/>
                  </a:schemeClr>
                </a:solidFill>
              </a:rPr>
              <a:t/>
            </a:r>
            <a:br>
              <a:rPr lang="en-US" altLang="ja-JP" sz="1800" dirty="0" smtClean="0">
                <a:solidFill>
                  <a:schemeClr val="tx1">
                    <a:lumMod val="95000"/>
                    <a:lumOff val="5000"/>
                  </a:schemeClr>
                </a:solidFill>
              </a:rPr>
            </a:br>
            <a:r>
              <a:rPr lang="en-US" altLang="ja-JP" sz="1800" b="1" dirty="0" smtClean="0">
                <a:solidFill>
                  <a:schemeClr val="tx1">
                    <a:lumMod val="95000"/>
                    <a:lumOff val="5000"/>
                  </a:schemeClr>
                </a:solidFill>
              </a:rPr>
              <a:t/>
            </a:r>
            <a:br>
              <a:rPr lang="en-US" altLang="ja-JP" sz="1800" b="1" dirty="0" smtClean="0">
                <a:solidFill>
                  <a:schemeClr val="tx1">
                    <a:lumMod val="95000"/>
                    <a:lumOff val="5000"/>
                  </a:schemeClr>
                </a:solidFill>
              </a:rPr>
            </a:br>
            <a:endParaRPr lang="ja-JP" altLang="ja-JP" sz="1800" b="1" dirty="0">
              <a:solidFill>
                <a:schemeClr val="tx1">
                  <a:lumMod val="95000"/>
                  <a:lumOff val="5000"/>
                </a:schemeClr>
              </a:solidFill>
            </a:endParaRPr>
          </a:p>
        </p:txBody>
      </p:sp>
    </p:spTree>
    <p:extLst>
      <p:ext uri="{BB962C8B-B14F-4D97-AF65-F5344CB8AC3E}">
        <p14:creationId xmlns:p14="http://schemas.microsoft.com/office/powerpoint/2010/main" val="2972228385"/>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2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6"/>
                                        </p:tgtEl>
                                        <p:attrNameLst>
                                          <p:attrName>ppt_x</p:attrName>
                                          <p:attrName>ppt_y</p:attrName>
                                        </p:attrNameLst>
                                      </p:cBhvr>
                                    </p:animMotion>
                                    <p:animEffect transition="in" filter="fade">
                                      <p:cBhvr>
                                        <p:cTn id="9" dur="2000"/>
                                        <p:tgtEl>
                                          <p:spTgt spid="6"/>
                                        </p:tgtEl>
                                      </p:cBhvr>
                                    </p:animEffect>
                                  </p:childTnLst>
                                </p:cTn>
                              </p:par>
                              <p:par>
                                <p:cTn id="10" presetID="4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par>
                                <p:cTn id="15" presetID="8" presetClass="emph" presetSubtype="0" fill="hold" nodeType="withEffect">
                                  <p:stCondLst>
                                    <p:cond delay="0"/>
                                  </p:stCondLst>
                                  <p:childTnLst>
                                    <p:animRot by="21600000">
                                      <p:cBhvr>
                                        <p:cTn id="16" dur="2000" fill="hold"/>
                                        <p:tgtEl>
                                          <p:spTgt spid="6"/>
                                        </p:tgtEl>
                                        <p:attrNameLst>
                                          <p:attrName>r</p:attrName>
                                        </p:attrNameLst>
                                      </p:cBhvr>
                                    </p:animRot>
                                  </p:childTnLst>
                                </p:cTn>
                              </p:par>
                              <p:par>
                                <p:cTn id="17" presetID="15"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2000" fill="hold"/>
                                        <p:tgtEl>
                                          <p:spTgt spid="7"/>
                                        </p:tgtEl>
                                        <p:attrNameLst>
                                          <p:attrName>ppt_w</p:attrName>
                                        </p:attrNameLst>
                                      </p:cBhvr>
                                      <p:tavLst>
                                        <p:tav tm="0">
                                          <p:val>
                                            <p:fltVal val="0"/>
                                          </p:val>
                                        </p:tav>
                                        <p:tav tm="100000">
                                          <p:val>
                                            <p:strVal val="#ppt_w"/>
                                          </p:val>
                                        </p:tav>
                                      </p:tavLst>
                                    </p:anim>
                                    <p:anim calcmode="lin" valueType="num">
                                      <p:cBhvr>
                                        <p:cTn id="20" dur="2000" fill="hold"/>
                                        <p:tgtEl>
                                          <p:spTgt spid="7"/>
                                        </p:tgtEl>
                                        <p:attrNameLst>
                                          <p:attrName>ppt_h</p:attrName>
                                        </p:attrNameLst>
                                      </p:cBhvr>
                                      <p:tavLst>
                                        <p:tav tm="0">
                                          <p:val>
                                            <p:fltVal val="0"/>
                                          </p:val>
                                        </p:tav>
                                        <p:tav tm="100000">
                                          <p:val>
                                            <p:strVal val="#ppt_h"/>
                                          </p:val>
                                        </p:tav>
                                      </p:tavLst>
                                    </p:anim>
                                    <p:anim calcmode="lin" valueType="num">
                                      <p:cBhvr>
                                        <p:cTn id="21"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7"/>
                                        </p:tgtEl>
                                        <p:attrNameLst>
                                          <p:attrName>ppt_y</p:attrName>
                                        </p:attrNameLst>
                                      </p:cBhvr>
                                      <p:tavLst>
                                        <p:tav tm="0" fmla="#ppt_y+(sin(-2*pi*(1-$))*-#ppt_x+cos(-2*pi*(1-$))*(1-#ppt_y))*(1-$)">
                                          <p:val>
                                            <p:fltVal val="0"/>
                                          </p:val>
                                        </p:tav>
                                        <p:tav tm="100000">
                                          <p:val>
                                            <p:fltVal val="1"/>
                                          </p:val>
                                        </p:tav>
                                      </p:tavLst>
                                    </p:anim>
                                  </p:childTnLst>
                                </p:cTn>
                              </p:par>
                              <p:par>
                                <p:cTn id="23" presetID="45"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par>
                                <p:cTn id="28" presetID="8" presetClass="emph" presetSubtype="0" fill="hold" nodeType="withEffect">
                                  <p:stCondLst>
                                    <p:cond delay="0"/>
                                  </p:stCondLst>
                                  <p:childTnLst>
                                    <p:animRot by="21600000">
                                      <p:cBhvr>
                                        <p:cTn id="29"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366</Words>
  <Application>Microsoft Macintosh PowerPoint</Application>
  <PresentationFormat>画面に合わせる (4:3)</PresentationFormat>
  <Paragraphs>14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中央教員秘書室</dc:creator>
  <cp:lastModifiedBy>樋田 一徳</cp:lastModifiedBy>
  <cp:revision>10</cp:revision>
  <cp:lastPrinted>2017-09-08T05:24:16Z</cp:lastPrinted>
  <dcterms:created xsi:type="dcterms:W3CDTF">2017-09-08T01:23:38Z</dcterms:created>
  <dcterms:modified xsi:type="dcterms:W3CDTF">2017-09-10T00:08:59Z</dcterms:modified>
</cp:coreProperties>
</file>